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7" r:id="rId18"/>
    <p:sldId id="273" r:id="rId19"/>
    <p:sldId id="278" r:id="rId20"/>
    <p:sldId id="272" r:id="rId21"/>
    <p:sldId id="274" r:id="rId22"/>
    <p:sldId id="276" r:id="rId23"/>
    <p:sldId id="275" r:id="rId24"/>
    <p:sldId id="279"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24" autoAdjust="0"/>
    <p:restoredTop sz="94660"/>
  </p:normalViewPr>
  <p:slideViewPr>
    <p:cSldViewPr snapToGrid="0">
      <p:cViewPr varScale="1">
        <p:scale>
          <a:sx n="83" d="100"/>
          <a:sy n="83" d="100"/>
        </p:scale>
        <p:origin x="37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D572781-0232-41F2-B3D8-13EA322F77E1}" type="datetimeFigureOut">
              <a:rPr lang="tr-TR" smtClean="0"/>
              <a:t>28.06.2023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144032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572781-0232-41F2-B3D8-13EA322F77E1}" type="datetimeFigureOut">
              <a:rPr lang="tr-TR" smtClean="0"/>
              <a:t>28.06.2023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9128513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572781-0232-41F2-B3D8-13EA322F77E1}" type="datetimeFigureOut">
              <a:rPr lang="tr-TR" smtClean="0"/>
              <a:t>28.06.2023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2515003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D572781-0232-41F2-B3D8-13EA322F77E1}" type="datetimeFigureOut">
              <a:rPr lang="tr-TR" smtClean="0"/>
              <a:t>28.06.2023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17041701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D572781-0232-41F2-B3D8-13EA322F77E1}" type="datetimeFigureOut">
              <a:rPr lang="tr-TR" smtClean="0"/>
              <a:t>28.06.2023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1989852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D572781-0232-41F2-B3D8-13EA322F77E1}" type="datetimeFigureOut">
              <a:rPr lang="tr-TR" smtClean="0"/>
              <a:t>28.06.2023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19243256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D572781-0232-41F2-B3D8-13EA322F77E1}" type="datetimeFigureOut">
              <a:rPr lang="tr-TR" smtClean="0"/>
              <a:t>28.06.2023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432816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D572781-0232-41F2-B3D8-13EA322F77E1}" type="datetimeFigureOut">
              <a:rPr lang="tr-TR" smtClean="0"/>
              <a:t>28.06.2023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212498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572781-0232-41F2-B3D8-13EA322F77E1}" type="datetimeFigureOut">
              <a:rPr lang="tr-TR" smtClean="0"/>
              <a:t>28.06.2023</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181582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72781-0232-41F2-B3D8-13EA322F77E1}" type="datetimeFigureOut">
              <a:rPr lang="tr-TR" smtClean="0"/>
              <a:t>28.06.2023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25117263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D572781-0232-41F2-B3D8-13EA322F77E1}" type="datetimeFigureOut">
              <a:rPr lang="tr-TR" smtClean="0"/>
              <a:t>28.06.2023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1EFB20E1-9757-483F-B71B-CDFA5A99AAC8}" type="slidenum">
              <a:rPr lang="tr-TR" smtClean="0"/>
              <a:t>‹#›</a:t>
            </a:fld>
            <a:endParaRPr lang="tr-TR"/>
          </a:p>
        </p:txBody>
      </p:sp>
    </p:spTree>
    <p:extLst>
      <p:ext uri="{BB962C8B-B14F-4D97-AF65-F5344CB8AC3E}">
        <p14:creationId xmlns:p14="http://schemas.microsoft.com/office/powerpoint/2010/main" val="421195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572781-0232-41F2-B3D8-13EA322F77E1}" type="datetimeFigureOut">
              <a:rPr lang="tr-TR" smtClean="0"/>
              <a:t>28.06.2023</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EFB20E1-9757-483F-B71B-CDFA5A99AAC8}" type="slidenum">
              <a:rPr lang="tr-TR" smtClean="0"/>
              <a:t>‹#›</a:t>
            </a:fld>
            <a:endParaRPr lang="tr-TR"/>
          </a:p>
        </p:txBody>
      </p:sp>
    </p:spTree>
    <p:extLst>
      <p:ext uri="{BB962C8B-B14F-4D97-AF65-F5344CB8AC3E}">
        <p14:creationId xmlns:p14="http://schemas.microsoft.com/office/powerpoint/2010/main" val="40131985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github.com/notmuchnerdy/2023-amse-template"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06B22-C7C8-B3F7-932D-6E32A7E6C5DF}"/>
              </a:ext>
            </a:extLst>
          </p:cNvPr>
          <p:cNvSpPr>
            <a:spLocks noGrp="1"/>
          </p:cNvSpPr>
          <p:nvPr>
            <p:ph type="ctrTitle"/>
          </p:nvPr>
        </p:nvSpPr>
        <p:spPr>
          <a:xfrm>
            <a:off x="1524000" y="2235200"/>
            <a:ext cx="9144000" cy="2387600"/>
          </a:xfrm>
        </p:spPr>
        <p:txBody>
          <a:bodyPr>
            <a:normAutofit fontScale="90000"/>
          </a:bodyPr>
          <a:lstStyle/>
          <a:p>
            <a:r>
              <a:rPr lang="tr-TR" dirty="0"/>
              <a:t>Data Analysis on </a:t>
            </a:r>
            <a:r>
              <a:rPr lang="tr-TR" dirty="0" err="1"/>
              <a:t>the</a:t>
            </a:r>
            <a:r>
              <a:rPr lang="tr-TR" dirty="0"/>
              <a:t> Total Bike </a:t>
            </a:r>
            <a:r>
              <a:rPr lang="tr-TR" dirty="0" err="1"/>
              <a:t>Flow</a:t>
            </a:r>
            <a:r>
              <a:rPr lang="tr-TR" dirty="0"/>
              <a:t> on </a:t>
            </a:r>
            <a:r>
              <a:rPr lang="tr-TR" dirty="0" err="1"/>
              <a:t>the</a:t>
            </a:r>
            <a:r>
              <a:rPr lang="tr-TR" dirty="0"/>
              <a:t> </a:t>
            </a:r>
            <a:r>
              <a:rPr lang="tr-TR" dirty="0" err="1"/>
              <a:t>Konstanz</a:t>
            </a:r>
            <a:r>
              <a:rPr lang="tr-TR" dirty="0"/>
              <a:t> Bicycle Bridge </a:t>
            </a:r>
            <a:r>
              <a:rPr lang="tr-TR" dirty="0" err="1"/>
              <a:t>and</a:t>
            </a:r>
            <a:r>
              <a:rPr lang="tr-TR" dirty="0"/>
              <a:t> Bike-</a:t>
            </a:r>
            <a:r>
              <a:rPr lang="tr-TR" dirty="0" err="1"/>
              <a:t>Involved</a:t>
            </a:r>
            <a:r>
              <a:rPr lang="tr-TR" dirty="0"/>
              <a:t> </a:t>
            </a:r>
            <a:r>
              <a:rPr lang="tr-TR" dirty="0" err="1"/>
              <a:t>Accidents</a:t>
            </a:r>
            <a:endParaRPr lang="tr-TR" dirty="0"/>
          </a:p>
        </p:txBody>
      </p:sp>
      <p:sp>
        <p:nvSpPr>
          <p:cNvPr id="4" name="TextBox 3">
            <a:extLst>
              <a:ext uri="{FF2B5EF4-FFF2-40B4-BE49-F238E27FC236}">
                <a16:creationId xmlns:a16="http://schemas.microsoft.com/office/drawing/2014/main" id="{DF8192A2-23C0-C05D-90EC-CE03209ABCC1}"/>
              </a:ext>
            </a:extLst>
          </p:cNvPr>
          <p:cNvSpPr txBox="1"/>
          <p:nvPr/>
        </p:nvSpPr>
        <p:spPr>
          <a:xfrm>
            <a:off x="3281021" y="5144654"/>
            <a:ext cx="5629958" cy="923330"/>
          </a:xfrm>
          <a:prstGeom prst="rect">
            <a:avLst/>
          </a:prstGeom>
          <a:noFill/>
        </p:spPr>
        <p:txBody>
          <a:bodyPr wrap="square" rtlCol="0">
            <a:spAutoFit/>
          </a:bodyPr>
          <a:lstStyle/>
          <a:p>
            <a:pPr algn="ctr"/>
            <a:r>
              <a:rPr lang="tr-TR" dirty="0"/>
              <a:t>Osman Yigit</a:t>
            </a:r>
          </a:p>
          <a:p>
            <a:pPr algn="ctr"/>
            <a:endParaRPr lang="tr-TR" dirty="0"/>
          </a:p>
          <a:p>
            <a:pPr algn="ctr"/>
            <a:r>
              <a:rPr lang="tr-TR" dirty="0" err="1"/>
              <a:t>GitHub</a:t>
            </a:r>
            <a:r>
              <a:rPr lang="tr-TR" dirty="0"/>
              <a:t> </a:t>
            </a:r>
            <a:r>
              <a:rPr lang="tr-TR" dirty="0" err="1"/>
              <a:t>Page</a:t>
            </a:r>
            <a:r>
              <a:rPr lang="tr-TR" dirty="0"/>
              <a:t>: </a:t>
            </a:r>
            <a:r>
              <a:rPr lang="en-US" dirty="0" err="1">
                <a:hlinkClick r:id="rId2"/>
              </a:rPr>
              <a:t>notmuchnerdy</a:t>
            </a:r>
            <a:r>
              <a:rPr lang="en-US" dirty="0">
                <a:hlinkClick r:id="rId2"/>
              </a:rPr>
              <a:t>/2023-amse-template</a:t>
            </a:r>
            <a:endParaRPr lang="tr-TR" dirty="0"/>
          </a:p>
        </p:txBody>
      </p:sp>
    </p:spTree>
    <p:extLst>
      <p:ext uri="{BB962C8B-B14F-4D97-AF65-F5344CB8AC3E}">
        <p14:creationId xmlns:p14="http://schemas.microsoft.com/office/powerpoint/2010/main" val="1131022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B8C74-6DBF-F93E-6819-BB083016B487}"/>
              </a:ext>
            </a:extLst>
          </p:cNvPr>
          <p:cNvSpPr>
            <a:spLocks noGrp="1"/>
          </p:cNvSpPr>
          <p:nvPr>
            <p:ph type="title"/>
          </p:nvPr>
        </p:nvSpPr>
        <p:spPr>
          <a:xfrm>
            <a:off x="838200" y="365125"/>
            <a:ext cx="10515600" cy="866053"/>
          </a:xfrm>
        </p:spPr>
        <p:txBody>
          <a:bodyPr>
            <a:normAutofit/>
          </a:bodyPr>
          <a:lstStyle/>
          <a:p>
            <a:r>
              <a:rPr lang="tr-TR" sz="2800" dirty="0" err="1"/>
              <a:t>The</a:t>
            </a:r>
            <a:r>
              <a:rPr lang="tr-TR" sz="2800" dirty="0"/>
              <a:t> </a:t>
            </a:r>
            <a:r>
              <a:rPr lang="tr-TR" sz="2800" dirty="0" err="1"/>
              <a:t>weather</a:t>
            </a:r>
            <a:r>
              <a:rPr lang="tr-TR" sz="2800" dirty="0"/>
              <a:t> </a:t>
            </a:r>
            <a:r>
              <a:rPr lang="tr-TR" sz="2800" dirty="0" err="1"/>
              <a:t>type</a:t>
            </a:r>
            <a:r>
              <a:rPr lang="tr-TR" sz="2800" dirty="0"/>
              <a:t> on </a:t>
            </a:r>
            <a:r>
              <a:rPr lang="tr-TR" sz="2800" dirty="0" err="1"/>
              <a:t>the</a:t>
            </a:r>
            <a:r>
              <a:rPr lang="tr-TR" sz="2800" dirty="0"/>
              <a:t> </a:t>
            </a:r>
            <a:r>
              <a:rPr lang="tr-TR" sz="2800" dirty="0" err="1"/>
              <a:t>bike</a:t>
            </a:r>
            <a:r>
              <a:rPr lang="tr-TR" sz="2800" dirty="0"/>
              <a:t> </a:t>
            </a:r>
            <a:r>
              <a:rPr lang="tr-TR" sz="2800" dirty="0" err="1"/>
              <a:t>count</a:t>
            </a:r>
            <a:endParaRPr lang="tr-TR" sz="2800" dirty="0"/>
          </a:p>
        </p:txBody>
      </p:sp>
      <p:pic>
        <p:nvPicPr>
          <p:cNvPr id="5" name="Content Placeholder 4" descr="A picture containing text, diagram, plot, colorfulness&#10;&#10;Description automatically generated">
            <a:extLst>
              <a:ext uri="{FF2B5EF4-FFF2-40B4-BE49-F238E27FC236}">
                <a16:creationId xmlns:a16="http://schemas.microsoft.com/office/drawing/2014/main" id="{C689AD7C-1D32-9836-466E-2D00C2D4B0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231178"/>
            <a:ext cx="6033655" cy="5561873"/>
          </a:xfrm>
        </p:spPr>
      </p:pic>
      <p:graphicFrame>
        <p:nvGraphicFramePr>
          <p:cNvPr id="6" name="Table 6">
            <a:extLst>
              <a:ext uri="{FF2B5EF4-FFF2-40B4-BE49-F238E27FC236}">
                <a16:creationId xmlns:a16="http://schemas.microsoft.com/office/drawing/2014/main" id="{07A48C64-3728-0CBE-8E25-A90A6185E50C}"/>
              </a:ext>
            </a:extLst>
          </p:cNvPr>
          <p:cNvGraphicFramePr>
            <a:graphicFrameLocks noGrp="1"/>
          </p:cNvGraphicFramePr>
          <p:nvPr>
            <p:extLst>
              <p:ext uri="{D42A27DB-BD31-4B8C-83A1-F6EECF244321}">
                <p14:modId xmlns:p14="http://schemas.microsoft.com/office/powerpoint/2010/main" val="2378117751"/>
              </p:ext>
            </p:extLst>
          </p:nvPr>
        </p:nvGraphicFramePr>
        <p:xfrm>
          <a:off x="7086599" y="1231178"/>
          <a:ext cx="4981575" cy="2329380"/>
        </p:xfrm>
        <a:graphic>
          <a:graphicData uri="http://schemas.openxmlformats.org/drawingml/2006/table">
            <a:tbl>
              <a:tblPr firstRow="1" bandRow="1">
                <a:tableStyleId>{073A0DAA-6AF3-43AB-8588-CEC1D06C72B9}</a:tableStyleId>
              </a:tblPr>
              <a:tblGrid>
                <a:gridCol w="1206717">
                  <a:extLst>
                    <a:ext uri="{9D8B030D-6E8A-4147-A177-3AD203B41FA5}">
                      <a16:colId xmlns:a16="http://schemas.microsoft.com/office/drawing/2014/main" val="3312692705"/>
                    </a:ext>
                  </a:extLst>
                </a:gridCol>
                <a:gridCol w="1743035">
                  <a:extLst>
                    <a:ext uri="{9D8B030D-6E8A-4147-A177-3AD203B41FA5}">
                      <a16:colId xmlns:a16="http://schemas.microsoft.com/office/drawing/2014/main" val="3766958270"/>
                    </a:ext>
                  </a:extLst>
                </a:gridCol>
                <a:gridCol w="2031823">
                  <a:extLst>
                    <a:ext uri="{9D8B030D-6E8A-4147-A177-3AD203B41FA5}">
                      <a16:colId xmlns:a16="http://schemas.microsoft.com/office/drawing/2014/main" val="3727703856"/>
                    </a:ext>
                  </a:extLst>
                </a:gridCol>
              </a:tblGrid>
              <a:tr h="737970">
                <a:tc>
                  <a:txBody>
                    <a:bodyPr/>
                    <a:lstStyle/>
                    <a:p>
                      <a:r>
                        <a:rPr lang="tr-TR" sz="1400" dirty="0" err="1"/>
                        <a:t>Weather</a:t>
                      </a:r>
                      <a:r>
                        <a:rPr lang="tr-TR" sz="1400" dirty="0"/>
                        <a:t> </a:t>
                      </a:r>
                      <a:r>
                        <a:rPr lang="tr-TR" sz="1400" dirty="0" err="1"/>
                        <a:t>Type</a:t>
                      </a:r>
                      <a:endParaRPr lang="tr-TR" sz="1400" dirty="0"/>
                    </a:p>
                  </a:txBody>
                  <a:tcPr/>
                </a:tc>
                <a:tc>
                  <a:txBody>
                    <a:bodyPr/>
                    <a:lstStyle/>
                    <a:p>
                      <a:r>
                        <a:rPr lang="tr-TR" sz="1400" dirty="0"/>
                        <a:t>English </a:t>
                      </a:r>
                      <a:r>
                        <a:rPr lang="tr-TR" sz="1400" dirty="0" err="1"/>
                        <a:t>Translation</a:t>
                      </a:r>
                      <a:endParaRPr lang="tr-TR" sz="1400" dirty="0"/>
                    </a:p>
                  </a:txBody>
                  <a:tcPr/>
                </a:tc>
                <a:tc>
                  <a:txBody>
                    <a:bodyPr/>
                    <a:lstStyle/>
                    <a:p>
                      <a:r>
                        <a:rPr lang="tr-TR" sz="1400" dirty="0" err="1"/>
                        <a:t>Average</a:t>
                      </a:r>
                      <a:r>
                        <a:rPr lang="tr-TR" sz="1400" dirty="0"/>
                        <a:t> Bike </a:t>
                      </a:r>
                      <a:r>
                        <a:rPr lang="tr-TR" sz="1400" dirty="0" err="1"/>
                        <a:t>Count</a:t>
                      </a:r>
                      <a:endParaRPr lang="tr-TR" sz="1400" dirty="0"/>
                    </a:p>
                  </a:txBody>
                  <a:tcPr/>
                </a:tc>
                <a:extLst>
                  <a:ext uri="{0D108BD9-81ED-4DB2-BD59-A6C34878D82A}">
                    <a16:rowId xmlns:a16="http://schemas.microsoft.com/office/drawing/2014/main" val="2079143635"/>
                  </a:ext>
                </a:extLst>
              </a:tr>
              <a:tr h="737970">
                <a:tc>
                  <a:txBody>
                    <a:bodyPr/>
                    <a:lstStyle/>
                    <a:p>
                      <a:r>
                        <a:rPr lang="tr-TR" sz="1400" b="0" kern="1200" dirty="0" err="1">
                          <a:solidFill>
                            <a:schemeClr val="dk1"/>
                          </a:solidFill>
                          <a:effectLst/>
                        </a:rPr>
                        <a:t>Nieselregen</a:t>
                      </a:r>
                      <a:r>
                        <a:rPr lang="tr-TR" sz="1400" b="0" kern="1200" dirty="0">
                          <a:solidFill>
                            <a:schemeClr val="dk1"/>
                          </a:solidFill>
                          <a:effectLst/>
                        </a:rPr>
                        <a:t> mit </a:t>
                      </a:r>
                      <a:r>
                        <a:rPr lang="tr-TR" sz="1400" b="0" kern="1200" dirty="0" err="1">
                          <a:solidFill>
                            <a:schemeClr val="dk1"/>
                          </a:solidFill>
                          <a:effectLst/>
                        </a:rPr>
                        <a:t>Gewitter</a:t>
                      </a:r>
                      <a:endParaRPr lang="tr-TR" sz="1400" dirty="0"/>
                    </a:p>
                  </a:txBody>
                  <a:tcPr/>
                </a:tc>
                <a:tc>
                  <a:txBody>
                    <a:bodyPr/>
                    <a:lstStyle/>
                    <a:p>
                      <a:r>
                        <a:rPr lang="tr-TR" sz="1400" b="0" kern="1200" dirty="0" err="1">
                          <a:solidFill>
                            <a:schemeClr val="dk1"/>
                          </a:solidFill>
                          <a:effectLst/>
                        </a:rPr>
                        <a:t>Drizzle</a:t>
                      </a:r>
                      <a:r>
                        <a:rPr lang="tr-TR" sz="1400" b="0" kern="1200" dirty="0">
                          <a:solidFill>
                            <a:schemeClr val="dk1"/>
                          </a:solidFill>
                          <a:effectLst/>
                        </a:rPr>
                        <a:t> </a:t>
                      </a:r>
                      <a:r>
                        <a:rPr lang="tr-TR" sz="1400" b="0" kern="1200" dirty="0" err="1">
                          <a:solidFill>
                            <a:schemeClr val="dk1"/>
                          </a:solidFill>
                          <a:effectLst/>
                        </a:rPr>
                        <a:t>with</a:t>
                      </a:r>
                      <a:r>
                        <a:rPr lang="tr-TR" sz="1400" b="0" kern="1200" dirty="0">
                          <a:solidFill>
                            <a:schemeClr val="dk1"/>
                          </a:solidFill>
                          <a:effectLst/>
                        </a:rPr>
                        <a:t> </a:t>
                      </a:r>
                      <a:r>
                        <a:rPr lang="tr-TR" sz="1400" b="0" kern="1200" dirty="0" err="1">
                          <a:solidFill>
                            <a:schemeClr val="dk1"/>
                          </a:solidFill>
                          <a:effectLst/>
                        </a:rPr>
                        <a:t>thunderstorm</a:t>
                      </a:r>
                      <a:endParaRPr lang="tr-TR" sz="1100" dirty="0"/>
                    </a:p>
                  </a:txBody>
                  <a:tcPr/>
                </a:tc>
                <a:tc>
                  <a:txBody>
                    <a:bodyPr/>
                    <a:lstStyle/>
                    <a:p>
                      <a:r>
                        <a:rPr lang="tr-TR" sz="1400" b="0" kern="1200" dirty="0">
                          <a:solidFill>
                            <a:schemeClr val="dk1"/>
                          </a:solidFill>
                          <a:effectLst/>
                        </a:rPr>
                        <a:t>574.25641</a:t>
                      </a:r>
                      <a:endParaRPr lang="tr-TR" sz="1100" dirty="0"/>
                    </a:p>
                  </a:txBody>
                  <a:tcPr/>
                </a:tc>
                <a:extLst>
                  <a:ext uri="{0D108BD9-81ED-4DB2-BD59-A6C34878D82A}">
                    <a16:rowId xmlns:a16="http://schemas.microsoft.com/office/drawing/2014/main" val="1764878010"/>
                  </a:ext>
                </a:extLst>
              </a:tr>
              <a:tr h="299288">
                <a:tc>
                  <a:txBody>
                    <a:bodyPr/>
                    <a:lstStyle/>
                    <a:p>
                      <a:r>
                        <a:rPr lang="tr-TR" sz="1400" b="0" kern="1200" dirty="0" err="1">
                          <a:solidFill>
                            <a:schemeClr val="dk1"/>
                          </a:solidFill>
                          <a:effectLst/>
                        </a:rPr>
                        <a:t>Teilweise</a:t>
                      </a:r>
                      <a:r>
                        <a:rPr lang="tr-TR" sz="1400" b="0" kern="1200" dirty="0">
                          <a:solidFill>
                            <a:schemeClr val="dk1"/>
                          </a:solidFill>
                          <a:effectLst/>
                        </a:rPr>
                        <a:t> </a:t>
                      </a:r>
                      <a:r>
                        <a:rPr lang="tr-TR" sz="1400" b="0" kern="1200" dirty="0" err="1">
                          <a:solidFill>
                            <a:schemeClr val="dk1"/>
                          </a:solidFill>
                          <a:effectLst/>
                        </a:rPr>
                        <a:t>starker</a:t>
                      </a:r>
                      <a:r>
                        <a:rPr lang="tr-TR" sz="1400" b="0" kern="1200" dirty="0">
                          <a:solidFill>
                            <a:schemeClr val="dk1"/>
                          </a:solidFill>
                          <a:effectLst/>
                        </a:rPr>
                        <a:t> </a:t>
                      </a:r>
                      <a:r>
                        <a:rPr lang="tr-TR" sz="1400" b="0" kern="1200" dirty="0" err="1">
                          <a:solidFill>
                            <a:schemeClr val="dk1"/>
                          </a:solidFill>
                          <a:effectLst/>
                        </a:rPr>
                        <a:t>Regenfall</a:t>
                      </a:r>
                      <a:endParaRPr lang="tr-TR" sz="11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tr-TR" sz="1400" b="0" kern="1200" dirty="0" err="1">
                          <a:solidFill>
                            <a:schemeClr val="dk1"/>
                          </a:solidFill>
                          <a:effectLst/>
                        </a:rPr>
                        <a:t>Partly</a:t>
                      </a:r>
                      <a:r>
                        <a:rPr lang="tr-TR" sz="1400" b="0" kern="1200" dirty="0">
                          <a:solidFill>
                            <a:schemeClr val="dk1"/>
                          </a:solidFill>
                          <a:effectLst/>
                        </a:rPr>
                        <a:t> </a:t>
                      </a:r>
                      <a:r>
                        <a:rPr lang="tr-TR" sz="1400" b="0" kern="1200" dirty="0" err="1">
                          <a:solidFill>
                            <a:schemeClr val="dk1"/>
                          </a:solidFill>
                          <a:effectLst/>
                        </a:rPr>
                        <a:t>heavy</a:t>
                      </a:r>
                      <a:r>
                        <a:rPr lang="tr-TR" sz="1400" b="0" kern="1200" dirty="0">
                          <a:solidFill>
                            <a:schemeClr val="dk1"/>
                          </a:solidFill>
                          <a:effectLst/>
                        </a:rPr>
                        <a:t> </a:t>
                      </a:r>
                      <a:r>
                        <a:rPr lang="tr-TR" sz="1400" b="0" kern="1200" dirty="0" err="1">
                          <a:solidFill>
                            <a:schemeClr val="dk1"/>
                          </a:solidFill>
                          <a:effectLst/>
                        </a:rPr>
                        <a:t>rain</a:t>
                      </a:r>
                      <a:endParaRPr lang="tr-TR" sz="1100" dirty="0"/>
                    </a:p>
                    <a:p>
                      <a:endParaRPr lang="tr-TR" sz="1400" dirty="0"/>
                    </a:p>
                  </a:txBody>
                  <a:tcPr/>
                </a:tc>
                <a:tc>
                  <a:txBody>
                    <a:bodyPr/>
                    <a:lstStyle/>
                    <a:p>
                      <a:r>
                        <a:rPr lang="tr-TR" sz="1400" b="0" kern="1200" dirty="0">
                          <a:solidFill>
                            <a:schemeClr val="dk1"/>
                          </a:solidFill>
                          <a:effectLst/>
                        </a:rPr>
                        <a:t>9.666667</a:t>
                      </a:r>
                      <a:r>
                        <a:rPr lang="tr-TR" sz="1800" b="0" kern="1200" dirty="0">
                          <a:solidFill>
                            <a:schemeClr val="dk1"/>
                          </a:solidFill>
                          <a:effectLst/>
                        </a:rPr>
                        <a:t> </a:t>
                      </a:r>
                    </a:p>
                    <a:p>
                      <a:br>
                        <a:rPr lang="tr-TR" sz="1800" b="0" kern="1200" dirty="0">
                          <a:solidFill>
                            <a:schemeClr val="dk1"/>
                          </a:solidFill>
                          <a:effectLst/>
                        </a:rPr>
                      </a:br>
                      <a:endParaRPr lang="tr-TR" sz="1400" dirty="0"/>
                    </a:p>
                  </a:txBody>
                  <a:tcPr/>
                </a:tc>
                <a:extLst>
                  <a:ext uri="{0D108BD9-81ED-4DB2-BD59-A6C34878D82A}">
                    <a16:rowId xmlns:a16="http://schemas.microsoft.com/office/drawing/2014/main" val="2890445071"/>
                  </a:ext>
                </a:extLst>
              </a:tr>
            </a:tbl>
          </a:graphicData>
        </a:graphic>
      </p:graphicFrame>
      <p:sp>
        <p:nvSpPr>
          <p:cNvPr id="10" name="TextBox 9">
            <a:extLst>
              <a:ext uri="{FF2B5EF4-FFF2-40B4-BE49-F238E27FC236}">
                <a16:creationId xmlns:a16="http://schemas.microsoft.com/office/drawing/2014/main" id="{37CE4EEB-9238-AC3B-95C1-4160D1AB74D7}"/>
              </a:ext>
            </a:extLst>
          </p:cNvPr>
          <p:cNvSpPr txBox="1"/>
          <p:nvPr/>
        </p:nvSpPr>
        <p:spPr>
          <a:xfrm>
            <a:off x="7410448" y="3780204"/>
            <a:ext cx="4333876" cy="923330"/>
          </a:xfrm>
          <a:prstGeom prst="rect">
            <a:avLst/>
          </a:prstGeom>
          <a:noFill/>
        </p:spPr>
        <p:txBody>
          <a:bodyPr wrap="square">
            <a:spAutoFit/>
          </a:bodyPr>
          <a:lstStyle/>
          <a:p>
            <a:r>
              <a:rPr lang="en-US" dirty="0"/>
              <a:t>Interestingly "</a:t>
            </a:r>
            <a:r>
              <a:rPr lang="en-US" dirty="0" err="1"/>
              <a:t>Nieselregen</a:t>
            </a:r>
            <a:r>
              <a:rPr lang="en-US" dirty="0"/>
              <a:t> </a:t>
            </a:r>
            <a:r>
              <a:rPr lang="en-US" dirty="0" err="1"/>
              <a:t>mit</a:t>
            </a:r>
            <a:r>
              <a:rPr lang="en-US" dirty="0"/>
              <a:t> </a:t>
            </a:r>
            <a:r>
              <a:rPr lang="en-US" dirty="0" err="1"/>
              <a:t>Gewitter</a:t>
            </a:r>
            <a:r>
              <a:rPr lang="en-US" dirty="0"/>
              <a:t>" has the highest average bike count</a:t>
            </a:r>
            <a:r>
              <a:rPr lang="tr-TR" dirty="0"/>
              <a:t> </a:t>
            </a:r>
            <a:r>
              <a:rPr lang="tr-TR" dirty="0" err="1"/>
              <a:t>while</a:t>
            </a:r>
            <a:r>
              <a:rPr lang="tr-TR" dirty="0"/>
              <a:t> </a:t>
            </a:r>
            <a:r>
              <a:rPr lang="tr-TR" dirty="0" err="1"/>
              <a:t>the</a:t>
            </a:r>
            <a:r>
              <a:rPr lang="tr-TR" dirty="0">
                <a:solidFill>
                  <a:schemeClr val="dk1"/>
                </a:solidFill>
              </a:rPr>
              <a:t> </a:t>
            </a:r>
            <a:endParaRPr lang="tr-TR" sz="1400" b="1" dirty="0"/>
          </a:p>
          <a:p>
            <a:r>
              <a:rPr lang="tr-TR" dirty="0">
                <a:solidFill>
                  <a:schemeClr val="tx1">
                    <a:lumMod val="95000"/>
                  </a:schemeClr>
                </a:solidFill>
              </a:rPr>
              <a:t> ‘</a:t>
            </a:r>
            <a:r>
              <a:rPr lang="tr-TR" sz="1800" b="0" kern="1200" dirty="0" err="1">
                <a:solidFill>
                  <a:schemeClr val="tx1">
                    <a:lumMod val="95000"/>
                  </a:schemeClr>
                </a:solidFill>
                <a:effectLst/>
              </a:rPr>
              <a:t>Teilweise</a:t>
            </a:r>
            <a:r>
              <a:rPr lang="tr-TR" sz="1800" b="0" kern="1200" dirty="0">
                <a:solidFill>
                  <a:schemeClr val="tx1">
                    <a:lumMod val="95000"/>
                  </a:schemeClr>
                </a:solidFill>
                <a:effectLst/>
              </a:rPr>
              <a:t> </a:t>
            </a:r>
            <a:r>
              <a:rPr lang="tr-TR" sz="1800" b="0" kern="1200" dirty="0" err="1">
                <a:solidFill>
                  <a:schemeClr val="tx1">
                    <a:lumMod val="95000"/>
                  </a:schemeClr>
                </a:solidFill>
                <a:effectLst/>
              </a:rPr>
              <a:t>starker</a:t>
            </a:r>
            <a:r>
              <a:rPr lang="tr-TR" sz="1800" b="0" kern="1200" dirty="0">
                <a:solidFill>
                  <a:schemeClr val="tx1">
                    <a:lumMod val="95000"/>
                  </a:schemeClr>
                </a:solidFill>
                <a:effectLst/>
              </a:rPr>
              <a:t> </a:t>
            </a:r>
            <a:r>
              <a:rPr lang="tr-TR" sz="1800" b="0" kern="1200" dirty="0" err="1">
                <a:solidFill>
                  <a:schemeClr val="tx1">
                    <a:lumMod val="95000"/>
                  </a:schemeClr>
                </a:solidFill>
                <a:effectLst/>
              </a:rPr>
              <a:t>Regenfall</a:t>
            </a:r>
            <a:r>
              <a:rPr lang="tr-TR" sz="1800" b="0" kern="1200" dirty="0">
                <a:solidFill>
                  <a:schemeClr val="tx1">
                    <a:lumMod val="95000"/>
                  </a:schemeClr>
                </a:solidFill>
                <a:effectLst/>
              </a:rPr>
              <a:t>’ </a:t>
            </a:r>
            <a:r>
              <a:rPr lang="tr-TR" sz="1800" b="0" kern="1200" dirty="0" err="1">
                <a:solidFill>
                  <a:schemeClr val="tx1">
                    <a:lumMod val="95000"/>
                  </a:schemeClr>
                </a:solidFill>
                <a:effectLst/>
              </a:rPr>
              <a:t>leaded</a:t>
            </a:r>
            <a:r>
              <a:rPr lang="tr-TR" sz="1800" b="0" kern="1200" dirty="0">
                <a:solidFill>
                  <a:schemeClr val="tx1">
                    <a:lumMod val="95000"/>
                  </a:schemeClr>
                </a:solidFill>
                <a:effectLst/>
              </a:rPr>
              <a:t> </a:t>
            </a:r>
            <a:r>
              <a:rPr lang="tr-TR" sz="1800" b="0" kern="1200" dirty="0" err="1">
                <a:solidFill>
                  <a:schemeClr val="tx1">
                    <a:lumMod val="95000"/>
                  </a:schemeClr>
                </a:solidFill>
                <a:effectLst/>
              </a:rPr>
              <a:t>lowest</a:t>
            </a:r>
            <a:r>
              <a:rPr lang="tr-TR" sz="1800" b="0" kern="1200" dirty="0">
                <a:solidFill>
                  <a:schemeClr val="tx1">
                    <a:lumMod val="95000"/>
                  </a:schemeClr>
                </a:solidFill>
                <a:effectLst/>
              </a:rPr>
              <a:t>.</a:t>
            </a:r>
            <a:endParaRPr lang="tr-TR" sz="1400" b="1" dirty="0">
              <a:solidFill>
                <a:schemeClr val="tx1">
                  <a:lumMod val="95000"/>
                </a:schemeClr>
              </a:solidFill>
            </a:endParaRPr>
          </a:p>
        </p:txBody>
      </p:sp>
      <p:sp>
        <p:nvSpPr>
          <p:cNvPr id="11" name="Rectangle 10">
            <a:extLst>
              <a:ext uri="{FF2B5EF4-FFF2-40B4-BE49-F238E27FC236}">
                <a16:creationId xmlns:a16="http://schemas.microsoft.com/office/drawing/2014/main" id="{A183A02F-292B-DBF7-C362-18969A61873F}"/>
              </a:ext>
            </a:extLst>
          </p:cNvPr>
          <p:cNvSpPr/>
          <p:nvPr/>
        </p:nvSpPr>
        <p:spPr>
          <a:xfrm>
            <a:off x="6362700" y="5210175"/>
            <a:ext cx="180975" cy="147637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2" name="Rectangle 11">
            <a:extLst>
              <a:ext uri="{FF2B5EF4-FFF2-40B4-BE49-F238E27FC236}">
                <a16:creationId xmlns:a16="http://schemas.microsoft.com/office/drawing/2014/main" id="{71CBD3EF-D25C-0779-C791-782E2A219DF9}"/>
              </a:ext>
            </a:extLst>
          </p:cNvPr>
          <p:cNvSpPr/>
          <p:nvPr/>
        </p:nvSpPr>
        <p:spPr>
          <a:xfrm>
            <a:off x="5752380" y="1419225"/>
            <a:ext cx="180975" cy="5267325"/>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2705580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6A4E5-0D7D-E537-63A9-A1DEE98C4EA1}"/>
              </a:ext>
            </a:extLst>
          </p:cNvPr>
          <p:cNvSpPr>
            <a:spLocks noGrp="1"/>
          </p:cNvSpPr>
          <p:nvPr>
            <p:ph type="title"/>
          </p:nvPr>
        </p:nvSpPr>
        <p:spPr/>
        <p:txBody>
          <a:bodyPr>
            <a:normAutofit/>
          </a:bodyPr>
          <a:lstStyle/>
          <a:p>
            <a:r>
              <a:rPr lang="tr-TR" sz="2800" dirty="0" err="1"/>
              <a:t>The</a:t>
            </a:r>
            <a:r>
              <a:rPr lang="tr-TR" sz="2800" dirty="0"/>
              <a:t> </a:t>
            </a:r>
            <a:r>
              <a:rPr lang="tr-TR" sz="2800" dirty="0" err="1"/>
              <a:t>weather</a:t>
            </a:r>
            <a:r>
              <a:rPr lang="tr-TR" sz="2800" dirty="0"/>
              <a:t> </a:t>
            </a:r>
            <a:r>
              <a:rPr lang="tr-TR" sz="2800" dirty="0" err="1"/>
              <a:t>type</a:t>
            </a:r>
            <a:r>
              <a:rPr lang="tr-TR" sz="2800" dirty="0"/>
              <a:t> on </a:t>
            </a:r>
            <a:r>
              <a:rPr lang="tr-TR" sz="2800" dirty="0" err="1"/>
              <a:t>the</a:t>
            </a:r>
            <a:r>
              <a:rPr lang="tr-TR" sz="2800" dirty="0"/>
              <a:t> </a:t>
            </a:r>
            <a:r>
              <a:rPr lang="tr-TR" sz="2800" dirty="0" err="1"/>
              <a:t>bike</a:t>
            </a:r>
            <a:r>
              <a:rPr lang="tr-TR" sz="2800" dirty="0"/>
              <a:t> </a:t>
            </a:r>
            <a:r>
              <a:rPr lang="tr-TR" sz="2800" dirty="0" err="1"/>
              <a:t>count</a:t>
            </a:r>
            <a:r>
              <a:rPr lang="tr-TR" sz="2800" dirty="0"/>
              <a:t> </a:t>
            </a:r>
            <a:r>
              <a:rPr lang="tr-TR" sz="2800" dirty="0" err="1"/>
              <a:t>cnt</a:t>
            </a:r>
            <a:r>
              <a:rPr lang="tr-TR" sz="2800" dirty="0"/>
              <a:t>.</a:t>
            </a:r>
          </a:p>
        </p:txBody>
      </p:sp>
      <p:sp>
        <p:nvSpPr>
          <p:cNvPr id="11" name="TextBox 10">
            <a:extLst>
              <a:ext uri="{FF2B5EF4-FFF2-40B4-BE49-F238E27FC236}">
                <a16:creationId xmlns:a16="http://schemas.microsoft.com/office/drawing/2014/main" id="{4B73D15C-6493-11E2-8A91-6742DD58D696}"/>
              </a:ext>
            </a:extLst>
          </p:cNvPr>
          <p:cNvSpPr txBox="1"/>
          <p:nvPr/>
        </p:nvSpPr>
        <p:spPr>
          <a:xfrm>
            <a:off x="6881091" y="2828835"/>
            <a:ext cx="5033818" cy="1477328"/>
          </a:xfrm>
          <a:prstGeom prst="rect">
            <a:avLst/>
          </a:prstGeom>
          <a:noFill/>
        </p:spPr>
        <p:txBody>
          <a:bodyPr wrap="square">
            <a:spAutoFit/>
          </a:bodyPr>
          <a:lstStyle/>
          <a:p>
            <a:r>
              <a:rPr lang="tr-TR" dirty="0"/>
              <a:t>A</a:t>
            </a:r>
            <a:r>
              <a:rPr lang="en-US" dirty="0"/>
              <a:t>s we have seen on the map "Symbol Wetter" does not really affect the bike count. The highest correlation coefficient</a:t>
            </a:r>
            <a:r>
              <a:rPr lang="tr-TR" dirty="0"/>
              <a:t> on </a:t>
            </a:r>
            <a:r>
              <a:rPr lang="tr-TR" dirty="0" err="1"/>
              <a:t>the</a:t>
            </a:r>
            <a:r>
              <a:rPr lang="tr-TR" dirty="0"/>
              <a:t> </a:t>
            </a:r>
            <a:r>
              <a:rPr lang="tr-TR" dirty="0" err="1"/>
              <a:t>bike</a:t>
            </a:r>
            <a:r>
              <a:rPr lang="tr-TR" dirty="0"/>
              <a:t> </a:t>
            </a:r>
            <a:r>
              <a:rPr lang="tr-TR" dirty="0" err="1"/>
              <a:t>count</a:t>
            </a:r>
            <a:r>
              <a:rPr lang="en-US" dirty="0"/>
              <a:t> has been seen on the "Symbol </a:t>
            </a:r>
            <a:r>
              <a:rPr lang="en-US" dirty="0" err="1"/>
              <a:t>Wetter_Leicht</a:t>
            </a:r>
            <a:r>
              <a:rPr lang="en-US" dirty="0"/>
              <a:t> </a:t>
            </a:r>
            <a:r>
              <a:rPr lang="en-US" dirty="0" err="1"/>
              <a:t>bewoelkt</a:t>
            </a:r>
            <a:r>
              <a:rPr lang="en-US" dirty="0"/>
              <a:t>" : 0.125.</a:t>
            </a:r>
            <a:endParaRPr lang="tr-TR" dirty="0"/>
          </a:p>
        </p:txBody>
      </p:sp>
      <p:sp>
        <p:nvSpPr>
          <p:cNvPr id="21" name="Content Placeholder 20">
            <a:extLst>
              <a:ext uri="{FF2B5EF4-FFF2-40B4-BE49-F238E27FC236}">
                <a16:creationId xmlns:a16="http://schemas.microsoft.com/office/drawing/2014/main" id="{28EA8333-97D6-C332-10F4-11803B269201}"/>
              </a:ext>
            </a:extLst>
          </p:cNvPr>
          <p:cNvSpPr>
            <a:spLocks noGrp="1"/>
          </p:cNvSpPr>
          <p:nvPr>
            <p:ph idx="1"/>
          </p:nvPr>
        </p:nvSpPr>
        <p:spPr/>
        <p:txBody>
          <a:bodyPr/>
          <a:lstStyle/>
          <a:p>
            <a:endParaRPr lang="tr-TR" dirty="0"/>
          </a:p>
        </p:txBody>
      </p:sp>
      <p:pic>
        <p:nvPicPr>
          <p:cNvPr id="23" name="Picture 22">
            <a:extLst>
              <a:ext uri="{FF2B5EF4-FFF2-40B4-BE49-F238E27FC236}">
                <a16:creationId xmlns:a16="http://schemas.microsoft.com/office/drawing/2014/main" id="{122907D9-5D79-E274-4425-250029682E29}"/>
              </a:ext>
            </a:extLst>
          </p:cNvPr>
          <p:cNvPicPr>
            <a:picLocks noChangeAspect="1"/>
          </p:cNvPicPr>
          <p:nvPr/>
        </p:nvPicPr>
        <p:blipFill>
          <a:blip r:embed="rId2"/>
          <a:stretch>
            <a:fillRect/>
          </a:stretch>
        </p:blipFill>
        <p:spPr>
          <a:xfrm>
            <a:off x="838200" y="1318866"/>
            <a:ext cx="5542901" cy="5364856"/>
          </a:xfrm>
          <a:prstGeom prst="rect">
            <a:avLst/>
          </a:prstGeom>
        </p:spPr>
      </p:pic>
      <p:sp>
        <p:nvSpPr>
          <p:cNvPr id="7" name="Rectangle 6">
            <a:extLst>
              <a:ext uri="{FF2B5EF4-FFF2-40B4-BE49-F238E27FC236}">
                <a16:creationId xmlns:a16="http://schemas.microsoft.com/office/drawing/2014/main" id="{4C4C16AA-0D75-299A-3C56-11775703F720}"/>
              </a:ext>
            </a:extLst>
          </p:cNvPr>
          <p:cNvSpPr/>
          <p:nvPr/>
        </p:nvSpPr>
        <p:spPr>
          <a:xfrm>
            <a:off x="1313626" y="5242266"/>
            <a:ext cx="110837" cy="92363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846275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C898B-2F1E-FEF4-6AC3-199D9416F942}"/>
              </a:ext>
            </a:extLst>
          </p:cNvPr>
          <p:cNvSpPr>
            <a:spLocks noGrp="1"/>
          </p:cNvSpPr>
          <p:nvPr>
            <p:ph type="title"/>
          </p:nvPr>
        </p:nvSpPr>
        <p:spPr/>
        <p:txBody>
          <a:bodyPr>
            <a:normAutofit/>
          </a:bodyPr>
          <a:lstStyle/>
          <a:p>
            <a:r>
              <a:rPr lang="tr-TR" sz="2800" dirty="0" err="1"/>
              <a:t>The</a:t>
            </a:r>
            <a:r>
              <a:rPr lang="tr-TR" sz="2800" dirty="0"/>
              <a:t> </a:t>
            </a:r>
            <a:r>
              <a:rPr lang="tr-TR" sz="2800" dirty="0" err="1"/>
              <a:t>feeling</a:t>
            </a:r>
            <a:r>
              <a:rPr lang="tr-TR" sz="2800" dirty="0"/>
              <a:t> </a:t>
            </a:r>
            <a:r>
              <a:rPr lang="tr-TR" sz="2800" dirty="0" err="1"/>
              <a:t>temperature</a:t>
            </a:r>
            <a:r>
              <a:rPr lang="tr-TR" sz="2800" dirty="0"/>
              <a:t> on </a:t>
            </a:r>
            <a:r>
              <a:rPr lang="tr-TR" sz="2800" dirty="0" err="1"/>
              <a:t>the</a:t>
            </a:r>
            <a:r>
              <a:rPr lang="tr-TR" sz="2800" dirty="0"/>
              <a:t> </a:t>
            </a:r>
            <a:r>
              <a:rPr lang="tr-TR" sz="2800" dirty="0" err="1"/>
              <a:t>bike</a:t>
            </a:r>
            <a:r>
              <a:rPr lang="tr-TR" sz="2800" dirty="0"/>
              <a:t> </a:t>
            </a:r>
            <a:r>
              <a:rPr lang="tr-TR" sz="2800" dirty="0" err="1"/>
              <a:t>counts</a:t>
            </a:r>
            <a:br>
              <a:rPr lang="tr-TR" sz="2800" dirty="0"/>
            </a:br>
            <a:endParaRPr lang="tr-TR" sz="2800" dirty="0"/>
          </a:p>
        </p:txBody>
      </p:sp>
      <p:pic>
        <p:nvPicPr>
          <p:cNvPr id="5" name="Picture 4" descr="A picture containing screenshot, line, diagram&#10;&#10;Description automatically generated">
            <a:extLst>
              <a:ext uri="{FF2B5EF4-FFF2-40B4-BE49-F238E27FC236}">
                <a16:creationId xmlns:a16="http://schemas.microsoft.com/office/drawing/2014/main" id="{D2BF3E84-7354-DA2C-9CF2-1CF34C5908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2446" y="1325563"/>
            <a:ext cx="8527107" cy="5167312"/>
          </a:xfrm>
          <a:prstGeom prst="rect">
            <a:avLst/>
          </a:prstGeom>
        </p:spPr>
      </p:pic>
    </p:spTree>
    <p:extLst>
      <p:ext uri="{BB962C8B-B14F-4D97-AF65-F5344CB8AC3E}">
        <p14:creationId xmlns:p14="http://schemas.microsoft.com/office/powerpoint/2010/main" val="31344733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C417D-2147-1E9C-1BB4-63BBA9AB8C7C}"/>
              </a:ext>
            </a:extLst>
          </p:cNvPr>
          <p:cNvSpPr>
            <a:spLocks noGrp="1"/>
          </p:cNvSpPr>
          <p:nvPr>
            <p:ph type="title"/>
          </p:nvPr>
        </p:nvSpPr>
        <p:spPr/>
        <p:txBody>
          <a:bodyPr>
            <a:normAutofit/>
          </a:bodyPr>
          <a:lstStyle/>
          <a:p>
            <a:r>
              <a:rPr lang="tr-TR" sz="2800" dirty="0" err="1"/>
              <a:t>The</a:t>
            </a:r>
            <a:r>
              <a:rPr lang="tr-TR" sz="2800" dirty="0"/>
              <a:t> </a:t>
            </a:r>
            <a:r>
              <a:rPr lang="tr-TR" sz="2800" dirty="0" err="1"/>
              <a:t>categorical</a:t>
            </a:r>
            <a:r>
              <a:rPr lang="tr-TR" sz="2800" dirty="0"/>
              <a:t> </a:t>
            </a:r>
            <a:r>
              <a:rPr lang="tr-TR" sz="2800" dirty="0" err="1"/>
              <a:t>values</a:t>
            </a:r>
            <a:r>
              <a:rPr lang="tr-TR" sz="2800" dirty="0"/>
              <a:t> on </a:t>
            </a:r>
            <a:r>
              <a:rPr lang="tr-TR" sz="2800" dirty="0" err="1"/>
              <a:t>the</a:t>
            </a:r>
            <a:r>
              <a:rPr lang="tr-TR" sz="2800" dirty="0"/>
              <a:t> </a:t>
            </a:r>
            <a:r>
              <a:rPr lang="tr-TR" sz="2800" dirty="0" err="1"/>
              <a:t>traffic</a:t>
            </a:r>
            <a:r>
              <a:rPr lang="tr-TR" sz="2800" dirty="0"/>
              <a:t> </a:t>
            </a:r>
            <a:r>
              <a:rPr lang="tr-TR" sz="2800" dirty="0" err="1"/>
              <a:t>accidents</a:t>
            </a:r>
            <a:endParaRPr lang="tr-TR" sz="2800" dirty="0"/>
          </a:p>
        </p:txBody>
      </p:sp>
      <p:pic>
        <p:nvPicPr>
          <p:cNvPr id="5" name="Content Placeholder 4" descr="A picture containing text, screenshot, plot, line&#10;&#10;Description automatically generated">
            <a:extLst>
              <a:ext uri="{FF2B5EF4-FFF2-40B4-BE49-F238E27FC236}">
                <a16:creationId xmlns:a16="http://schemas.microsoft.com/office/drawing/2014/main" id="{5736EE4C-FC4E-ADCA-99C7-80DE0AF932E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r="11182" b="43252"/>
          <a:stretch/>
        </p:blipFill>
        <p:spPr>
          <a:xfrm>
            <a:off x="838200" y="1461159"/>
            <a:ext cx="8397416" cy="5031716"/>
          </a:xfrm>
        </p:spPr>
      </p:pic>
      <p:sp>
        <p:nvSpPr>
          <p:cNvPr id="6" name="Rectangle 5">
            <a:extLst>
              <a:ext uri="{FF2B5EF4-FFF2-40B4-BE49-F238E27FC236}">
                <a16:creationId xmlns:a16="http://schemas.microsoft.com/office/drawing/2014/main" id="{0209746F-342A-2358-C37B-BFC1EA3EA0A1}"/>
              </a:ext>
            </a:extLst>
          </p:cNvPr>
          <p:cNvSpPr/>
          <p:nvPr/>
        </p:nvSpPr>
        <p:spPr>
          <a:xfrm>
            <a:off x="838200" y="1958109"/>
            <a:ext cx="8397416" cy="15701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Rectangle 6">
            <a:extLst>
              <a:ext uri="{FF2B5EF4-FFF2-40B4-BE49-F238E27FC236}">
                <a16:creationId xmlns:a16="http://schemas.microsoft.com/office/drawing/2014/main" id="{B0214C75-A8E7-0BF3-85FD-424499951C91}"/>
              </a:ext>
            </a:extLst>
          </p:cNvPr>
          <p:cNvSpPr/>
          <p:nvPr/>
        </p:nvSpPr>
        <p:spPr>
          <a:xfrm>
            <a:off x="828961" y="2601996"/>
            <a:ext cx="8397416" cy="157018"/>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TextBox 10">
            <a:extLst>
              <a:ext uri="{FF2B5EF4-FFF2-40B4-BE49-F238E27FC236}">
                <a16:creationId xmlns:a16="http://schemas.microsoft.com/office/drawing/2014/main" id="{9F0B3012-D33B-01D9-18EF-93EA6563700F}"/>
              </a:ext>
            </a:extLst>
          </p:cNvPr>
          <p:cNvSpPr txBox="1"/>
          <p:nvPr/>
        </p:nvSpPr>
        <p:spPr>
          <a:xfrm>
            <a:off x="9448056" y="1452839"/>
            <a:ext cx="2540745" cy="5078313"/>
          </a:xfrm>
          <a:prstGeom prst="rect">
            <a:avLst/>
          </a:prstGeom>
          <a:noFill/>
        </p:spPr>
        <p:txBody>
          <a:bodyPr wrap="square">
            <a:spAutoFit/>
          </a:bodyPr>
          <a:lstStyle/>
          <a:p>
            <a:r>
              <a:rPr lang="en-US" dirty="0"/>
              <a:t>As we see on the correlation matrix demonstrated, lighting condition </a:t>
            </a:r>
            <a:r>
              <a:rPr lang="tr-TR" dirty="0"/>
              <a:t>(ULICHTVERH</a:t>
            </a:r>
            <a:r>
              <a:rPr lang="tr-TR" dirty="0">
                <a:solidFill>
                  <a:srgbClr val="D4D4D4"/>
                </a:solidFill>
                <a:latin typeface="Consolas" panose="020B0609020204030204" pitchFamily="49" charset="0"/>
              </a:rPr>
              <a:t>) </a:t>
            </a:r>
            <a:r>
              <a:rPr lang="en-US" dirty="0"/>
              <a:t>especially 0 and 2 seem quite important effects on the total bike count but not on the accidents the bike involved "</a:t>
            </a:r>
            <a:r>
              <a:rPr lang="en-US" dirty="0" err="1"/>
              <a:t>IstRad</a:t>
            </a:r>
            <a:r>
              <a:rPr lang="en-US" dirty="0"/>
              <a:t>". However, "</a:t>
            </a:r>
            <a:r>
              <a:rPr lang="en-US" dirty="0" err="1"/>
              <a:t>IstPKW</a:t>
            </a:r>
            <a:r>
              <a:rPr lang="tr-TR" dirty="0"/>
              <a:t>’’ (</a:t>
            </a:r>
            <a:r>
              <a:rPr lang="en-US" dirty="0"/>
              <a:t>at least one passenger car was involved</a:t>
            </a:r>
            <a:r>
              <a:rPr lang="tr-TR" dirty="0"/>
              <a:t>)</a:t>
            </a:r>
            <a:r>
              <a:rPr lang="en-US" dirty="0"/>
              <a:t> and "</a:t>
            </a:r>
            <a:r>
              <a:rPr lang="en-US" dirty="0" err="1"/>
              <a:t>IstKrad</a:t>
            </a:r>
            <a:r>
              <a:rPr lang="en-US" dirty="0"/>
              <a:t> "</a:t>
            </a:r>
            <a:r>
              <a:rPr lang="tr-TR" dirty="0"/>
              <a:t> (</a:t>
            </a:r>
            <a:r>
              <a:rPr lang="tr-TR" dirty="0" err="1"/>
              <a:t>motocycle</a:t>
            </a:r>
            <a:r>
              <a:rPr lang="tr-TR" dirty="0"/>
              <a:t> </a:t>
            </a:r>
            <a:r>
              <a:rPr lang="tr-TR" dirty="0" err="1"/>
              <a:t>was</a:t>
            </a:r>
            <a:r>
              <a:rPr lang="tr-TR" dirty="0"/>
              <a:t> </a:t>
            </a:r>
            <a:r>
              <a:rPr lang="tr-TR" dirty="0" err="1"/>
              <a:t>involved</a:t>
            </a:r>
            <a:r>
              <a:rPr lang="tr-TR" dirty="0"/>
              <a:t>)</a:t>
            </a:r>
            <a:r>
              <a:rPr lang="en-US" dirty="0"/>
              <a:t> has prominent importance comparatively the other parameters.</a:t>
            </a:r>
            <a:endParaRPr lang="tr-TR" dirty="0"/>
          </a:p>
        </p:txBody>
      </p:sp>
    </p:spTree>
    <p:extLst>
      <p:ext uri="{BB962C8B-B14F-4D97-AF65-F5344CB8AC3E}">
        <p14:creationId xmlns:p14="http://schemas.microsoft.com/office/powerpoint/2010/main" val="1934890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CF4F57-4E59-D952-07BF-6474EE970022}"/>
              </a:ext>
            </a:extLst>
          </p:cNvPr>
          <p:cNvSpPr>
            <a:spLocks noGrp="1"/>
          </p:cNvSpPr>
          <p:nvPr>
            <p:ph type="title"/>
          </p:nvPr>
        </p:nvSpPr>
        <p:spPr/>
        <p:txBody>
          <a:bodyPr>
            <a:noAutofit/>
          </a:bodyPr>
          <a:lstStyle/>
          <a:p>
            <a:r>
              <a:rPr lang="tr-TR" sz="2800" dirty="0" err="1"/>
              <a:t>What</a:t>
            </a:r>
            <a:r>
              <a:rPr lang="tr-TR" sz="2800" dirty="0"/>
              <a:t> </a:t>
            </a:r>
            <a:r>
              <a:rPr lang="tr-TR" sz="2800" dirty="0" err="1"/>
              <a:t>would</a:t>
            </a:r>
            <a:r>
              <a:rPr lang="tr-TR" sz="2800" dirty="0"/>
              <a:t> be </a:t>
            </a:r>
            <a:r>
              <a:rPr lang="tr-TR" sz="2800" dirty="0" err="1"/>
              <a:t>the</a:t>
            </a:r>
            <a:r>
              <a:rPr lang="tr-TR" sz="2800" dirty="0"/>
              <a:t> </a:t>
            </a:r>
            <a:r>
              <a:rPr lang="tr-TR" sz="2800" dirty="0" err="1"/>
              <a:t>best</a:t>
            </a:r>
            <a:r>
              <a:rPr lang="tr-TR" sz="2800" dirty="0"/>
              <a:t> </a:t>
            </a:r>
            <a:r>
              <a:rPr lang="tr-TR" sz="2800" dirty="0" err="1"/>
              <a:t>prediction</a:t>
            </a:r>
            <a:r>
              <a:rPr lang="tr-TR" sz="2800" dirty="0"/>
              <a:t> </a:t>
            </a:r>
            <a:r>
              <a:rPr lang="tr-TR" sz="2800" dirty="0" err="1"/>
              <a:t>tool</a:t>
            </a:r>
            <a:r>
              <a:rPr lang="tr-TR" sz="2800" dirty="0"/>
              <a:t> </a:t>
            </a:r>
            <a:r>
              <a:rPr lang="tr-TR" sz="2800" dirty="0" err="1"/>
              <a:t>to</a:t>
            </a:r>
            <a:r>
              <a:rPr lang="tr-TR" sz="2800" dirty="0"/>
              <a:t> </a:t>
            </a:r>
            <a:r>
              <a:rPr lang="tr-TR" sz="2800" dirty="0" err="1"/>
              <a:t>predict</a:t>
            </a:r>
            <a:r>
              <a:rPr lang="tr-TR" sz="2800" dirty="0"/>
              <a:t> </a:t>
            </a:r>
            <a:r>
              <a:rPr lang="tr-TR" sz="2800" dirty="0" err="1"/>
              <a:t>bike</a:t>
            </a:r>
            <a:r>
              <a:rPr lang="tr-TR" sz="2800" dirty="0"/>
              <a:t> </a:t>
            </a:r>
            <a:r>
              <a:rPr lang="tr-TR" sz="2800" dirty="0" err="1"/>
              <a:t>counts</a:t>
            </a:r>
            <a:r>
              <a:rPr lang="tr-TR" sz="2800" dirty="0"/>
              <a:t> </a:t>
            </a:r>
            <a:r>
              <a:rPr lang="tr-TR" sz="2800" dirty="0" err="1"/>
              <a:t>and</a:t>
            </a:r>
            <a:r>
              <a:rPr lang="tr-TR" sz="2800" dirty="0"/>
              <a:t> </a:t>
            </a:r>
            <a:r>
              <a:rPr lang="tr-TR" sz="2800" dirty="0" err="1"/>
              <a:t>bike</a:t>
            </a:r>
            <a:r>
              <a:rPr lang="tr-TR" sz="2800" dirty="0"/>
              <a:t> </a:t>
            </a:r>
            <a:r>
              <a:rPr lang="tr-TR" sz="2800" dirty="0" err="1"/>
              <a:t>involved-traffic</a:t>
            </a:r>
            <a:r>
              <a:rPr lang="tr-TR" sz="2800" dirty="0"/>
              <a:t> </a:t>
            </a:r>
            <a:r>
              <a:rPr lang="tr-TR" sz="2800" dirty="0" err="1"/>
              <a:t>accidents</a:t>
            </a:r>
            <a:r>
              <a:rPr lang="tr-TR" sz="2800" dirty="0"/>
              <a:t>?</a:t>
            </a:r>
            <a:br>
              <a:rPr lang="tr-TR" sz="2800" dirty="0"/>
            </a:br>
            <a:endParaRPr lang="tr-TR" sz="2800" dirty="0"/>
          </a:p>
        </p:txBody>
      </p:sp>
      <p:sp>
        <p:nvSpPr>
          <p:cNvPr id="3" name="Content Placeholder 2">
            <a:extLst>
              <a:ext uri="{FF2B5EF4-FFF2-40B4-BE49-F238E27FC236}">
                <a16:creationId xmlns:a16="http://schemas.microsoft.com/office/drawing/2014/main" id="{8AE1A8DB-4A81-6744-800B-33DF4EA73C61}"/>
              </a:ext>
            </a:extLst>
          </p:cNvPr>
          <p:cNvSpPr>
            <a:spLocks noGrp="1"/>
          </p:cNvSpPr>
          <p:nvPr>
            <p:ph idx="1"/>
          </p:nvPr>
        </p:nvSpPr>
        <p:spPr/>
        <p:txBody>
          <a:bodyPr>
            <a:normAutofit/>
          </a:bodyPr>
          <a:lstStyle/>
          <a:p>
            <a:pPr marL="0" indent="0">
              <a:buNone/>
            </a:pPr>
            <a:r>
              <a:rPr lang="tr-TR" sz="1800" dirty="0"/>
              <a:t>As </a:t>
            </a:r>
            <a:r>
              <a:rPr lang="tr-TR" sz="1800" dirty="0" err="1"/>
              <a:t>we</a:t>
            </a:r>
            <a:r>
              <a:rPr lang="tr-TR" sz="1800" dirty="0"/>
              <a:t> </a:t>
            </a:r>
            <a:r>
              <a:rPr lang="tr-TR" sz="1800" dirty="0" err="1"/>
              <a:t>already</a:t>
            </a:r>
            <a:r>
              <a:rPr lang="tr-TR" sz="1800" dirty="0"/>
              <a:t> </a:t>
            </a:r>
            <a:r>
              <a:rPr lang="tr-TR" sz="1800" dirty="0" err="1"/>
              <a:t>analyzed</a:t>
            </a:r>
            <a:r>
              <a:rPr lang="tr-TR" sz="1800" dirty="0"/>
              <a:t> </a:t>
            </a:r>
            <a:r>
              <a:rPr lang="tr-TR" sz="1800" dirty="0" err="1"/>
              <a:t>with</a:t>
            </a:r>
            <a:r>
              <a:rPr lang="tr-TR" sz="1800" dirty="0"/>
              <a:t> a </a:t>
            </a:r>
            <a:r>
              <a:rPr lang="tr-TR" sz="1800" dirty="0" err="1"/>
              <a:t>scatter</a:t>
            </a:r>
            <a:r>
              <a:rPr lang="tr-TR" sz="1800" dirty="0"/>
              <a:t> </a:t>
            </a:r>
            <a:r>
              <a:rPr lang="tr-TR" sz="1800" dirty="0" err="1"/>
              <a:t>plot</a:t>
            </a:r>
            <a:r>
              <a:rPr lang="tr-TR" sz="1800" dirty="0"/>
              <a:t>, </a:t>
            </a:r>
            <a:r>
              <a:rPr lang="tr-TR" sz="1800" u="sng" dirty="0" err="1"/>
              <a:t>feeling</a:t>
            </a:r>
            <a:r>
              <a:rPr lang="tr-TR" sz="1800" u="sng" dirty="0"/>
              <a:t> </a:t>
            </a:r>
            <a:r>
              <a:rPr lang="tr-TR" sz="1800" u="sng" dirty="0" err="1"/>
              <a:t>temperature</a:t>
            </a:r>
            <a:r>
              <a:rPr lang="tr-TR" sz="1800" dirty="0"/>
              <a:t> has a </a:t>
            </a:r>
            <a:r>
              <a:rPr lang="tr-TR" sz="1800" dirty="0" err="1"/>
              <a:t>significant</a:t>
            </a:r>
            <a:r>
              <a:rPr lang="tr-TR" sz="1800" dirty="0"/>
              <a:t> </a:t>
            </a:r>
            <a:r>
              <a:rPr lang="tr-TR" sz="1800" dirty="0" err="1"/>
              <a:t>importance</a:t>
            </a:r>
            <a:r>
              <a:rPr lang="tr-TR" sz="1800" dirty="0"/>
              <a:t> on </a:t>
            </a:r>
            <a:r>
              <a:rPr lang="tr-TR" sz="1800" dirty="0" err="1"/>
              <a:t>the</a:t>
            </a:r>
            <a:r>
              <a:rPr lang="tr-TR" sz="1800" dirty="0"/>
              <a:t> </a:t>
            </a:r>
            <a:r>
              <a:rPr lang="tr-TR" sz="1800" dirty="0" err="1"/>
              <a:t>bike</a:t>
            </a:r>
            <a:r>
              <a:rPr lang="tr-TR" sz="1800" dirty="0"/>
              <a:t> in </a:t>
            </a:r>
            <a:r>
              <a:rPr lang="tr-TR" sz="1800" dirty="0" err="1"/>
              <a:t>the</a:t>
            </a:r>
            <a:r>
              <a:rPr lang="tr-TR" sz="1800" dirty="0"/>
              <a:t> </a:t>
            </a:r>
            <a:r>
              <a:rPr lang="tr-TR" sz="1800" dirty="0" err="1"/>
              <a:t>flow</a:t>
            </a:r>
            <a:r>
              <a:rPr lang="tr-TR" sz="1800" dirty="0"/>
              <a:t>. But </a:t>
            </a:r>
            <a:r>
              <a:rPr lang="tr-TR" sz="1800" dirty="0" err="1"/>
              <a:t>for</a:t>
            </a:r>
            <a:r>
              <a:rPr lang="tr-TR" sz="1800" dirty="0"/>
              <a:t> </a:t>
            </a:r>
            <a:r>
              <a:rPr lang="tr-TR" sz="1800" dirty="0" err="1"/>
              <a:t>finding</a:t>
            </a:r>
            <a:r>
              <a:rPr lang="tr-TR" sz="1800" dirty="0"/>
              <a:t> </a:t>
            </a:r>
            <a:r>
              <a:rPr lang="tr-TR" sz="1800" dirty="0" err="1"/>
              <a:t>the</a:t>
            </a:r>
            <a:r>
              <a:rPr lang="tr-TR" sz="1800" dirty="0"/>
              <a:t> </a:t>
            </a:r>
            <a:r>
              <a:rPr lang="tr-TR" sz="1800" dirty="0" err="1"/>
              <a:t>best</a:t>
            </a:r>
            <a:r>
              <a:rPr lang="tr-TR" sz="1800" dirty="0"/>
              <a:t> </a:t>
            </a:r>
            <a:r>
              <a:rPr lang="tr-TR" sz="1800" dirty="0" err="1"/>
              <a:t>prediction</a:t>
            </a:r>
            <a:r>
              <a:rPr lang="tr-TR" sz="1800" dirty="0"/>
              <a:t> </a:t>
            </a:r>
            <a:r>
              <a:rPr lang="tr-TR" sz="1800" dirty="0" err="1"/>
              <a:t>tool</a:t>
            </a:r>
            <a:r>
              <a:rPr lang="tr-TR" sz="1800" dirty="0"/>
              <a:t>, </a:t>
            </a:r>
            <a:r>
              <a:rPr lang="tr-TR" sz="1800" dirty="0" err="1"/>
              <a:t>we</a:t>
            </a:r>
            <a:r>
              <a:rPr lang="tr-TR" sz="1800" dirty="0"/>
              <a:t> </a:t>
            </a:r>
            <a:r>
              <a:rPr lang="tr-TR" sz="1800" dirty="0" err="1"/>
              <a:t>should</a:t>
            </a:r>
            <a:r>
              <a:rPr lang="tr-TR" sz="1800" dirty="0"/>
              <a:t> </a:t>
            </a:r>
            <a:r>
              <a:rPr lang="tr-TR" sz="1800" dirty="0" err="1"/>
              <a:t>compare</a:t>
            </a:r>
            <a:r>
              <a:rPr lang="tr-TR" sz="1800" dirty="0"/>
              <a:t> at </a:t>
            </a:r>
            <a:r>
              <a:rPr lang="tr-TR" sz="1800" dirty="0" err="1"/>
              <a:t>least</a:t>
            </a:r>
            <a:r>
              <a:rPr lang="tr-TR" sz="1800" dirty="0"/>
              <a:t> two </a:t>
            </a:r>
            <a:r>
              <a:rPr lang="tr-TR" sz="1800" dirty="0" err="1"/>
              <a:t>different</a:t>
            </a:r>
            <a:r>
              <a:rPr lang="tr-TR" sz="1800" dirty="0"/>
              <a:t> </a:t>
            </a:r>
            <a:r>
              <a:rPr lang="tr-TR" sz="1800" dirty="0" err="1"/>
              <a:t>tools</a:t>
            </a:r>
            <a:r>
              <a:rPr lang="tr-TR" sz="1800" dirty="0"/>
              <a:t>. </a:t>
            </a:r>
            <a:r>
              <a:rPr lang="tr-TR" sz="1800" dirty="0" err="1"/>
              <a:t>For</a:t>
            </a:r>
            <a:r>
              <a:rPr lang="tr-TR" sz="1800" dirty="0"/>
              <a:t> </a:t>
            </a:r>
            <a:r>
              <a:rPr lang="tr-TR" sz="1800" dirty="0" err="1"/>
              <a:t>the</a:t>
            </a:r>
            <a:r>
              <a:rPr lang="tr-TR" sz="1800" dirty="0"/>
              <a:t> </a:t>
            </a:r>
            <a:r>
              <a:rPr lang="tr-TR" sz="1800" dirty="0" err="1"/>
              <a:t>bike</a:t>
            </a:r>
            <a:r>
              <a:rPr lang="tr-TR" sz="1800" dirty="0"/>
              <a:t> </a:t>
            </a:r>
            <a:r>
              <a:rPr lang="tr-TR" sz="1800" dirty="0" err="1"/>
              <a:t>count</a:t>
            </a:r>
            <a:r>
              <a:rPr lang="tr-TR" sz="1800" dirty="0"/>
              <a:t> </a:t>
            </a:r>
            <a:r>
              <a:rPr lang="tr-TR" sz="1800" dirty="0" err="1"/>
              <a:t>prediction</a:t>
            </a:r>
            <a:r>
              <a:rPr lang="tr-TR" sz="1800" dirty="0"/>
              <a:t> </a:t>
            </a:r>
            <a:r>
              <a:rPr lang="tr-TR" sz="1800" dirty="0" err="1"/>
              <a:t>the</a:t>
            </a:r>
            <a:r>
              <a:rPr lang="tr-TR" sz="1800" dirty="0"/>
              <a:t> </a:t>
            </a:r>
            <a:r>
              <a:rPr lang="tr-TR" sz="1800" dirty="0" err="1"/>
              <a:t>following</a:t>
            </a:r>
            <a:r>
              <a:rPr lang="tr-TR" sz="1800" dirty="0"/>
              <a:t> </a:t>
            </a:r>
            <a:r>
              <a:rPr lang="tr-TR" sz="1800" dirty="0" err="1"/>
              <a:t>models</a:t>
            </a:r>
            <a:r>
              <a:rPr lang="tr-TR" sz="1800" dirty="0"/>
              <a:t> </a:t>
            </a:r>
            <a:r>
              <a:rPr lang="tr-TR" sz="1800" dirty="0" err="1"/>
              <a:t>were</a:t>
            </a:r>
            <a:r>
              <a:rPr lang="tr-TR" sz="1800" dirty="0"/>
              <a:t> </a:t>
            </a:r>
            <a:r>
              <a:rPr lang="tr-TR" sz="1800" dirty="0" err="1"/>
              <a:t>used</a:t>
            </a:r>
            <a:r>
              <a:rPr lang="tr-TR" sz="1800" dirty="0"/>
              <a:t>:</a:t>
            </a:r>
          </a:p>
          <a:p>
            <a:pPr marL="0" indent="0">
              <a:buNone/>
            </a:pPr>
            <a:endParaRPr lang="tr-TR" sz="1800" dirty="0"/>
          </a:p>
          <a:p>
            <a:r>
              <a:rPr lang="tr-TR" sz="1800" dirty="0" err="1"/>
              <a:t>Sklearn.LinearRegression</a:t>
            </a:r>
            <a:endParaRPr lang="tr-TR" sz="1800" dirty="0"/>
          </a:p>
          <a:p>
            <a:r>
              <a:rPr lang="tr-TR" sz="1800" dirty="0" err="1"/>
              <a:t>XGBoost.Regressor</a:t>
            </a:r>
            <a:endParaRPr lang="tr-TR" sz="1800" dirty="0"/>
          </a:p>
          <a:p>
            <a:endParaRPr lang="tr-TR" sz="1800" dirty="0"/>
          </a:p>
          <a:p>
            <a:pPr marL="0" indent="0">
              <a:buNone/>
            </a:pPr>
            <a:r>
              <a:rPr lang="tr-TR" sz="1800" dirty="0" err="1"/>
              <a:t>The</a:t>
            </a:r>
            <a:r>
              <a:rPr lang="tr-TR" sz="1800" dirty="0"/>
              <a:t> model </a:t>
            </a:r>
            <a:r>
              <a:rPr lang="tr-TR" sz="1800" dirty="0" err="1"/>
              <a:t>qualities</a:t>
            </a:r>
            <a:r>
              <a:rPr lang="tr-TR" sz="1800" dirty="0"/>
              <a:t> </a:t>
            </a:r>
            <a:r>
              <a:rPr lang="tr-TR" sz="1800" dirty="0" err="1"/>
              <a:t>were</a:t>
            </a:r>
            <a:r>
              <a:rPr lang="tr-TR" sz="1800" dirty="0"/>
              <a:t> </a:t>
            </a:r>
            <a:r>
              <a:rPr lang="tr-TR" sz="1800" dirty="0" err="1"/>
              <a:t>evaluated</a:t>
            </a:r>
            <a:r>
              <a:rPr lang="tr-TR" sz="1800" dirty="0"/>
              <a:t> </a:t>
            </a:r>
            <a:r>
              <a:rPr lang="tr-TR" sz="1800" dirty="0" err="1"/>
              <a:t>by</a:t>
            </a:r>
            <a:r>
              <a:rPr lang="tr-TR" sz="1800" dirty="0"/>
              <a:t> </a:t>
            </a:r>
            <a:r>
              <a:rPr lang="tr-TR" sz="1800" dirty="0" err="1"/>
              <a:t>the</a:t>
            </a:r>
            <a:r>
              <a:rPr lang="tr-TR" sz="1800" dirty="0"/>
              <a:t> MSE (</a:t>
            </a:r>
            <a:r>
              <a:rPr lang="tr-TR" sz="1800" dirty="0" err="1"/>
              <a:t>mean</a:t>
            </a:r>
            <a:r>
              <a:rPr lang="tr-TR" sz="1800" dirty="0"/>
              <a:t> </a:t>
            </a:r>
            <a:r>
              <a:rPr lang="tr-TR" sz="1800" dirty="0" err="1"/>
              <a:t>squared</a:t>
            </a:r>
            <a:r>
              <a:rPr lang="tr-TR" sz="1800" dirty="0"/>
              <a:t> </a:t>
            </a:r>
            <a:r>
              <a:rPr lang="tr-TR" sz="1800" dirty="0" err="1"/>
              <a:t>error</a:t>
            </a:r>
            <a:r>
              <a:rPr lang="tr-TR" sz="1800" dirty="0"/>
              <a:t>) </a:t>
            </a:r>
            <a:r>
              <a:rPr lang="tr-TR" sz="1800" dirty="0" err="1"/>
              <a:t>metric</a:t>
            </a:r>
            <a:r>
              <a:rPr lang="tr-TR" sz="1800" dirty="0"/>
              <a:t>. </a:t>
            </a:r>
          </a:p>
        </p:txBody>
      </p:sp>
    </p:spTree>
    <p:extLst>
      <p:ext uri="{BB962C8B-B14F-4D97-AF65-F5344CB8AC3E}">
        <p14:creationId xmlns:p14="http://schemas.microsoft.com/office/powerpoint/2010/main" val="3992504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CCA37-E5CA-1A38-F8BD-2728FE396697}"/>
              </a:ext>
            </a:extLst>
          </p:cNvPr>
          <p:cNvSpPr>
            <a:spLocks noGrp="1"/>
          </p:cNvSpPr>
          <p:nvPr>
            <p:ph type="title"/>
          </p:nvPr>
        </p:nvSpPr>
        <p:spPr/>
        <p:txBody>
          <a:bodyPr>
            <a:normAutofit/>
          </a:bodyPr>
          <a:lstStyle/>
          <a:p>
            <a:r>
              <a:rPr lang="tr-TR" sz="2800" dirty="0" err="1"/>
              <a:t>Regressor</a:t>
            </a:r>
            <a:r>
              <a:rPr lang="tr-TR" sz="2800" dirty="0"/>
              <a:t> </a:t>
            </a:r>
            <a:r>
              <a:rPr lang="tr-TR" sz="2800" dirty="0" err="1"/>
              <a:t>Comparison</a:t>
            </a:r>
            <a:r>
              <a:rPr lang="tr-TR" sz="2800" dirty="0"/>
              <a:t> </a:t>
            </a:r>
          </a:p>
        </p:txBody>
      </p:sp>
      <p:pic>
        <p:nvPicPr>
          <p:cNvPr id="13" name="Content Placeholder 12" descr="A picture containing rectangle, screenshot, diagram, line&#10;&#10;Description automatically generated">
            <a:extLst>
              <a:ext uri="{FF2B5EF4-FFF2-40B4-BE49-F238E27FC236}">
                <a16:creationId xmlns:a16="http://schemas.microsoft.com/office/drawing/2014/main" id="{418A2FFE-EC28-0EFA-ED15-CDAEFFDBFB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690687"/>
            <a:ext cx="6468412" cy="4802187"/>
          </a:xfrm>
        </p:spPr>
      </p:pic>
      <p:sp>
        <p:nvSpPr>
          <p:cNvPr id="14" name="TextBox 13">
            <a:extLst>
              <a:ext uri="{FF2B5EF4-FFF2-40B4-BE49-F238E27FC236}">
                <a16:creationId xmlns:a16="http://schemas.microsoft.com/office/drawing/2014/main" id="{AD0AF44E-E4ED-F671-2650-2CD4F5CD86D8}"/>
              </a:ext>
            </a:extLst>
          </p:cNvPr>
          <p:cNvSpPr txBox="1"/>
          <p:nvPr/>
        </p:nvSpPr>
        <p:spPr>
          <a:xfrm>
            <a:off x="7843981" y="2807853"/>
            <a:ext cx="3592946" cy="2308324"/>
          </a:xfrm>
          <a:prstGeom prst="rect">
            <a:avLst/>
          </a:prstGeom>
          <a:noFill/>
        </p:spPr>
        <p:txBody>
          <a:bodyPr wrap="square" rtlCol="0">
            <a:spAutoFit/>
          </a:bodyPr>
          <a:lstStyle/>
          <a:p>
            <a:r>
              <a:rPr lang="tr-TR" dirty="0" err="1"/>
              <a:t>Bo</a:t>
            </a:r>
            <a:r>
              <a:rPr lang="en-US" dirty="0" err="1"/>
              <a:t>th</a:t>
            </a:r>
            <a:r>
              <a:rPr lang="en-US" dirty="0"/>
              <a:t> </a:t>
            </a:r>
            <a:r>
              <a:rPr lang="tr-TR" dirty="0" err="1"/>
              <a:t>models</a:t>
            </a:r>
            <a:r>
              <a:rPr lang="en-US" dirty="0"/>
              <a:t> </a:t>
            </a:r>
            <a:r>
              <a:rPr lang="tr-TR" dirty="0" err="1"/>
              <a:t>were</a:t>
            </a:r>
            <a:r>
              <a:rPr lang="tr-TR" dirty="0"/>
              <a:t> </a:t>
            </a:r>
            <a:r>
              <a:rPr lang="en-US" dirty="0"/>
              <a:t>run 1000 times with the same dataset. And it clearly seen that </a:t>
            </a:r>
            <a:r>
              <a:rPr lang="en-US" dirty="0" err="1"/>
              <a:t>sklearn.linreg</a:t>
            </a:r>
            <a:r>
              <a:rPr lang="en-US" dirty="0"/>
              <a:t> </a:t>
            </a:r>
            <a:r>
              <a:rPr lang="tr-TR" dirty="0" err="1"/>
              <a:t>slightly</a:t>
            </a:r>
            <a:r>
              <a:rPr lang="tr-TR" dirty="0"/>
              <a:t> </a:t>
            </a:r>
            <a:r>
              <a:rPr lang="tr-TR" dirty="0" err="1"/>
              <a:t>surpassed</a:t>
            </a:r>
            <a:r>
              <a:rPr lang="tr-TR" dirty="0"/>
              <a:t> </a:t>
            </a:r>
            <a:r>
              <a:rPr lang="en-US" dirty="0"/>
              <a:t>the </a:t>
            </a:r>
            <a:r>
              <a:rPr lang="en-US" dirty="0" err="1"/>
              <a:t>Xgb.regressor</a:t>
            </a:r>
            <a:r>
              <a:rPr lang="en-US" dirty="0"/>
              <a:t> for the prediction of the total bike count subject to the feeling temperature. In addition to this, it is a way better approach in terms of </a:t>
            </a:r>
            <a:r>
              <a:rPr lang="en-US" dirty="0" err="1"/>
              <a:t>explainability</a:t>
            </a:r>
            <a:r>
              <a:rPr lang="en-US" dirty="0"/>
              <a:t>.</a:t>
            </a:r>
            <a:endParaRPr lang="tr-TR" dirty="0"/>
          </a:p>
        </p:txBody>
      </p:sp>
    </p:spTree>
    <p:extLst>
      <p:ext uri="{BB962C8B-B14F-4D97-AF65-F5344CB8AC3E}">
        <p14:creationId xmlns:p14="http://schemas.microsoft.com/office/powerpoint/2010/main" val="5025358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96777-A56F-2962-881D-EE23F1D67976}"/>
              </a:ext>
            </a:extLst>
          </p:cNvPr>
          <p:cNvSpPr>
            <a:spLocks noGrp="1"/>
          </p:cNvSpPr>
          <p:nvPr>
            <p:ph type="title"/>
          </p:nvPr>
        </p:nvSpPr>
        <p:spPr/>
        <p:txBody>
          <a:bodyPr>
            <a:noAutofit/>
          </a:bodyPr>
          <a:lstStyle/>
          <a:p>
            <a:r>
              <a:rPr lang="tr-TR" sz="2800" dirty="0" err="1"/>
              <a:t>What</a:t>
            </a:r>
            <a:r>
              <a:rPr lang="tr-TR" sz="2800" dirty="0"/>
              <a:t> </a:t>
            </a:r>
            <a:r>
              <a:rPr lang="tr-TR" sz="2800" dirty="0" err="1"/>
              <a:t>would</a:t>
            </a:r>
            <a:r>
              <a:rPr lang="tr-TR" sz="2800" dirty="0"/>
              <a:t> be </a:t>
            </a:r>
            <a:r>
              <a:rPr lang="tr-TR" sz="2800" dirty="0" err="1"/>
              <a:t>the</a:t>
            </a:r>
            <a:r>
              <a:rPr lang="tr-TR" sz="2800" dirty="0"/>
              <a:t> </a:t>
            </a:r>
            <a:r>
              <a:rPr lang="tr-TR" sz="2800" dirty="0" err="1"/>
              <a:t>best</a:t>
            </a:r>
            <a:r>
              <a:rPr lang="tr-TR" sz="2800" dirty="0"/>
              <a:t> </a:t>
            </a:r>
            <a:r>
              <a:rPr lang="tr-TR" sz="2800" dirty="0" err="1"/>
              <a:t>prediction</a:t>
            </a:r>
            <a:r>
              <a:rPr lang="tr-TR" sz="2800" dirty="0"/>
              <a:t> </a:t>
            </a:r>
            <a:r>
              <a:rPr lang="tr-TR" sz="2800" dirty="0" err="1"/>
              <a:t>tool</a:t>
            </a:r>
            <a:r>
              <a:rPr lang="tr-TR" sz="2800" dirty="0"/>
              <a:t> </a:t>
            </a:r>
            <a:r>
              <a:rPr lang="tr-TR" sz="2800" dirty="0" err="1"/>
              <a:t>to</a:t>
            </a:r>
            <a:r>
              <a:rPr lang="tr-TR" sz="2800" dirty="0"/>
              <a:t> </a:t>
            </a:r>
            <a:r>
              <a:rPr lang="tr-TR" sz="2800" dirty="0" err="1"/>
              <a:t>predict</a:t>
            </a:r>
            <a:r>
              <a:rPr lang="tr-TR" sz="2800" dirty="0"/>
              <a:t> </a:t>
            </a:r>
            <a:r>
              <a:rPr lang="tr-TR" sz="2800" dirty="0" err="1"/>
              <a:t>bike</a:t>
            </a:r>
            <a:r>
              <a:rPr lang="tr-TR" sz="2800" dirty="0"/>
              <a:t> </a:t>
            </a:r>
            <a:r>
              <a:rPr lang="tr-TR" sz="2800" dirty="0" err="1"/>
              <a:t>counts</a:t>
            </a:r>
            <a:r>
              <a:rPr lang="tr-TR" sz="2800" dirty="0"/>
              <a:t> </a:t>
            </a:r>
            <a:r>
              <a:rPr lang="tr-TR" sz="2800" dirty="0" err="1"/>
              <a:t>and</a:t>
            </a:r>
            <a:r>
              <a:rPr lang="tr-TR" sz="2800" dirty="0"/>
              <a:t> </a:t>
            </a:r>
            <a:r>
              <a:rPr lang="tr-TR" sz="2800" dirty="0" err="1"/>
              <a:t>bike</a:t>
            </a:r>
            <a:r>
              <a:rPr lang="tr-TR" sz="2800" dirty="0"/>
              <a:t> </a:t>
            </a:r>
            <a:r>
              <a:rPr lang="tr-TR" sz="2800" dirty="0" err="1"/>
              <a:t>involved-traffic</a:t>
            </a:r>
            <a:r>
              <a:rPr lang="tr-TR" sz="2800" dirty="0"/>
              <a:t> </a:t>
            </a:r>
            <a:r>
              <a:rPr lang="tr-TR" sz="2800" dirty="0" err="1"/>
              <a:t>accidents</a:t>
            </a:r>
            <a:r>
              <a:rPr lang="tr-TR" sz="2800" dirty="0"/>
              <a:t>? </a:t>
            </a:r>
            <a:r>
              <a:rPr lang="tr-TR" sz="2800" dirty="0" err="1"/>
              <a:t>Cnt</a:t>
            </a:r>
            <a:r>
              <a:rPr lang="tr-TR" sz="2800" dirty="0"/>
              <a:t>.</a:t>
            </a:r>
          </a:p>
        </p:txBody>
      </p:sp>
      <p:sp>
        <p:nvSpPr>
          <p:cNvPr id="3" name="Content Placeholder 2">
            <a:extLst>
              <a:ext uri="{FF2B5EF4-FFF2-40B4-BE49-F238E27FC236}">
                <a16:creationId xmlns:a16="http://schemas.microsoft.com/office/drawing/2014/main" id="{43E2DB85-18AD-AC0B-A074-C50E31AA3C18}"/>
              </a:ext>
            </a:extLst>
          </p:cNvPr>
          <p:cNvSpPr>
            <a:spLocks noGrp="1"/>
          </p:cNvSpPr>
          <p:nvPr>
            <p:ph idx="1"/>
          </p:nvPr>
        </p:nvSpPr>
        <p:spPr>
          <a:xfrm>
            <a:off x="838200" y="1825625"/>
            <a:ext cx="11049000" cy="4351338"/>
          </a:xfrm>
        </p:spPr>
        <p:txBody>
          <a:bodyPr>
            <a:normAutofit/>
          </a:bodyPr>
          <a:lstStyle/>
          <a:p>
            <a:pPr marL="0" indent="0">
              <a:buNone/>
            </a:pPr>
            <a:r>
              <a:rPr lang="en-US" sz="1800" dirty="0"/>
              <a:t>Even though the</a:t>
            </a:r>
            <a:r>
              <a:rPr lang="tr-TR" sz="1800" dirty="0"/>
              <a:t> </a:t>
            </a:r>
            <a:r>
              <a:rPr lang="tr-TR" sz="1800" dirty="0" err="1"/>
              <a:t>Sklearn</a:t>
            </a:r>
            <a:r>
              <a:rPr lang="tr-TR" sz="1800" dirty="0"/>
              <a:t> </a:t>
            </a:r>
            <a:r>
              <a:rPr lang="tr-TR" sz="1800" dirty="0" err="1"/>
              <a:t>regressor</a:t>
            </a:r>
            <a:r>
              <a:rPr lang="en-US" sz="1800" dirty="0"/>
              <a:t> left behind the </a:t>
            </a:r>
            <a:r>
              <a:rPr lang="en-US" sz="1800" dirty="0" err="1"/>
              <a:t>XGBoost</a:t>
            </a:r>
            <a:r>
              <a:rPr lang="en-US" sz="1800" dirty="0"/>
              <a:t> regressor, </a:t>
            </a:r>
            <a:r>
              <a:rPr lang="tr-TR" sz="1800" dirty="0" err="1"/>
              <a:t>XGBoost</a:t>
            </a:r>
            <a:r>
              <a:rPr lang="en-US" sz="1800" dirty="0"/>
              <a:t> has pretty positive acknowledgement in data science especially for classification tasks. Therefore, we will use the </a:t>
            </a:r>
            <a:r>
              <a:rPr lang="en-US" sz="1800" dirty="0" err="1"/>
              <a:t>XGBoost</a:t>
            </a:r>
            <a:r>
              <a:rPr lang="en-US" sz="1800" dirty="0"/>
              <a:t> classifier as a prediction model. We will build the model under two different </a:t>
            </a:r>
            <a:r>
              <a:rPr lang="tr-TR" sz="1800" dirty="0" err="1"/>
              <a:t>scenarios</a:t>
            </a:r>
            <a:r>
              <a:rPr lang="en-US" sz="1800" dirty="0"/>
              <a:t> and compare the prediction accuracy:</a:t>
            </a:r>
            <a:endParaRPr lang="tr-TR" sz="1800" dirty="0"/>
          </a:p>
          <a:p>
            <a:pPr marL="0" indent="0">
              <a:buNone/>
            </a:pPr>
            <a:endParaRPr lang="en-US" sz="1800" dirty="0"/>
          </a:p>
          <a:p>
            <a:r>
              <a:rPr lang="en-US" sz="1800" dirty="0"/>
              <a:t> </a:t>
            </a:r>
            <a:r>
              <a:rPr lang="tr-TR" sz="1800" dirty="0" err="1"/>
              <a:t>Scenario</a:t>
            </a:r>
            <a:r>
              <a:rPr lang="tr-TR" sz="1800" dirty="0"/>
              <a:t> 1: </a:t>
            </a:r>
            <a:r>
              <a:rPr lang="en-US" sz="1800" dirty="0"/>
              <a:t>With all features</a:t>
            </a:r>
          </a:p>
          <a:p>
            <a:r>
              <a:rPr lang="tr-TR" sz="1800" dirty="0" err="1"/>
              <a:t>Scenario</a:t>
            </a:r>
            <a:r>
              <a:rPr lang="tr-TR" sz="1800" dirty="0"/>
              <a:t> 2: </a:t>
            </a:r>
            <a:r>
              <a:rPr lang="en-US" sz="1800" dirty="0"/>
              <a:t>Only selected features ['IstKrad','UART_0','UART_2','IstPKW’]</a:t>
            </a:r>
            <a:endParaRPr lang="tr-TR" sz="1800" dirty="0"/>
          </a:p>
          <a:p>
            <a:endParaRPr lang="tr-TR" sz="1800" dirty="0"/>
          </a:p>
          <a:p>
            <a:pPr marL="0" indent="0">
              <a:buNone/>
            </a:pPr>
            <a:r>
              <a:rPr lang="en-US" sz="1800" dirty="0"/>
              <a:t>Two scenarios can lead different results</a:t>
            </a:r>
            <a:r>
              <a:rPr lang="tr-TR" sz="1800" dirty="0"/>
              <a:t> at </a:t>
            </a:r>
            <a:r>
              <a:rPr lang="tr-TR" sz="1800" dirty="0" err="1"/>
              <a:t>the</a:t>
            </a:r>
            <a:r>
              <a:rPr lang="tr-TR" sz="1800" dirty="0"/>
              <a:t> </a:t>
            </a:r>
            <a:r>
              <a:rPr lang="tr-TR" sz="1800" dirty="0" err="1"/>
              <a:t>every</a:t>
            </a:r>
            <a:r>
              <a:rPr lang="tr-TR" sz="1800" dirty="0"/>
              <a:t> </a:t>
            </a:r>
            <a:r>
              <a:rPr lang="tr-TR" sz="1800" dirty="0" err="1"/>
              <a:t>run</a:t>
            </a:r>
            <a:r>
              <a:rPr lang="en-US" sz="1800" dirty="0"/>
              <a:t> because of the randomization at the data splitting phase. To decide which </a:t>
            </a:r>
            <a:r>
              <a:rPr lang="tr-TR" sz="1800" dirty="0"/>
              <a:t>model</a:t>
            </a:r>
            <a:r>
              <a:rPr lang="en-US" sz="1800" dirty="0"/>
              <a:t> is better we run both scenarios and collect </a:t>
            </a:r>
            <a:r>
              <a:rPr lang="tr-TR" sz="1800" dirty="0"/>
              <a:t>MSE</a:t>
            </a:r>
            <a:r>
              <a:rPr lang="en-US" sz="1800" dirty="0"/>
              <a:t> values of each and plot them on boxplot.</a:t>
            </a:r>
            <a:endParaRPr lang="tr-TR" sz="1800" dirty="0"/>
          </a:p>
        </p:txBody>
      </p:sp>
    </p:spTree>
    <p:extLst>
      <p:ext uri="{BB962C8B-B14F-4D97-AF65-F5344CB8AC3E}">
        <p14:creationId xmlns:p14="http://schemas.microsoft.com/office/powerpoint/2010/main" val="2105883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379BA-4BB0-80E9-4876-B8E75A17C30C}"/>
              </a:ext>
            </a:extLst>
          </p:cNvPr>
          <p:cNvSpPr>
            <a:spLocks noGrp="1"/>
          </p:cNvSpPr>
          <p:nvPr>
            <p:ph type="title"/>
          </p:nvPr>
        </p:nvSpPr>
        <p:spPr/>
        <p:txBody>
          <a:bodyPr>
            <a:normAutofit/>
          </a:bodyPr>
          <a:lstStyle/>
          <a:p>
            <a:r>
              <a:rPr lang="tr-TR" sz="2800" dirty="0" err="1"/>
              <a:t>Scenario</a:t>
            </a:r>
            <a:r>
              <a:rPr lang="tr-TR" sz="2800" dirty="0"/>
              <a:t> </a:t>
            </a:r>
            <a:r>
              <a:rPr lang="tr-TR" sz="2800" dirty="0" err="1"/>
              <a:t>Comparison</a:t>
            </a:r>
            <a:endParaRPr lang="tr-TR" sz="2800" dirty="0"/>
          </a:p>
        </p:txBody>
      </p:sp>
      <p:pic>
        <p:nvPicPr>
          <p:cNvPr id="5" name="Content Placeholder 4" descr="A picture containing screenshot, rectangle, text, diagram&#10;&#10;Description automatically generated">
            <a:extLst>
              <a:ext uri="{FF2B5EF4-FFF2-40B4-BE49-F238E27FC236}">
                <a16:creationId xmlns:a16="http://schemas.microsoft.com/office/drawing/2014/main" id="{F2165B71-35AB-3042-9AEB-E6D52A28FA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530060"/>
            <a:ext cx="6786647" cy="5078557"/>
          </a:xfrm>
        </p:spPr>
      </p:pic>
      <p:sp>
        <p:nvSpPr>
          <p:cNvPr id="9" name="TextBox 8">
            <a:extLst>
              <a:ext uri="{FF2B5EF4-FFF2-40B4-BE49-F238E27FC236}">
                <a16:creationId xmlns:a16="http://schemas.microsoft.com/office/drawing/2014/main" id="{143BC740-4799-D2A5-6AD2-5DEC2146E9CD}"/>
              </a:ext>
            </a:extLst>
          </p:cNvPr>
          <p:cNvSpPr txBox="1"/>
          <p:nvPr/>
        </p:nvSpPr>
        <p:spPr>
          <a:xfrm>
            <a:off x="8275782" y="2416612"/>
            <a:ext cx="3759199" cy="3416320"/>
          </a:xfrm>
          <a:prstGeom prst="rect">
            <a:avLst/>
          </a:prstGeom>
          <a:noFill/>
        </p:spPr>
        <p:txBody>
          <a:bodyPr wrap="square">
            <a:spAutoFit/>
          </a:bodyPr>
          <a:lstStyle/>
          <a:p>
            <a:r>
              <a:rPr lang="tr-TR" dirty="0" err="1"/>
              <a:t>Again</a:t>
            </a:r>
            <a:r>
              <a:rPr lang="tr-TR" dirty="0"/>
              <a:t> </a:t>
            </a:r>
            <a:r>
              <a:rPr lang="tr-TR" dirty="0" err="1"/>
              <a:t>the</a:t>
            </a:r>
            <a:r>
              <a:rPr lang="tr-TR" dirty="0"/>
              <a:t> </a:t>
            </a:r>
            <a:r>
              <a:rPr lang="tr-TR" dirty="0" err="1"/>
              <a:t>both</a:t>
            </a:r>
            <a:r>
              <a:rPr lang="tr-TR" dirty="0"/>
              <a:t> </a:t>
            </a:r>
            <a:r>
              <a:rPr lang="tr-TR" dirty="0" err="1"/>
              <a:t>scenarios</a:t>
            </a:r>
            <a:r>
              <a:rPr lang="tr-TR" dirty="0"/>
              <a:t> </a:t>
            </a:r>
            <a:r>
              <a:rPr lang="tr-TR" dirty="0" err="1"/>
              <a:t>were</a:t>
            </a:r>
            <a:r>
              <a:rPr lang="tr-TR" dirty="0"/>
              <a:t> </a:t>
            </a:r>
            <a:r>
              <a:rPr lang="tr-TR" dirty="0" err="1"/>
              <a:t>run</a:t>
            </a:r>
            <a:r>
              <a:rPr lang="tr-TR" dirty="0"/>
              <a:t> 1000 </a:t>
            </a:r>
            <a:r>
              <a:rPr lang="tr-TR" dirty="0" err="1"/>
              <a:t>times</a:t>
            </a:r>
            <a:r>
              <a:rPr lang="tr-TR" dirty="0"/>
              <a:t> </a:t>
            </a:r>
            <a:r>
              <a:rPr lang="tr-TR" dirty="0" err="1"/>
              <a:t>and</a:t>
            </a:r>
            <a:r>
              <a:rPr lang="tr-TR" dirty="0"/>
              <a:t> a </a:t>
            </a:r>
            <a:r>
              <a:rPr lang="tr-TR" dirty="0" err="1"/>
              <a:t>boxplot</a:t>
            </a:r>
            <a:r>
              <a:rPr lang="tr-TR" dirty="0"/>
              <a:t> </a:t>
            </a:r>
            <a:r>
              <a:rPr lang="tr-TR" dirty="0" err="1"/>
              <a:t>obtained</a:t>
            </a:r>
            <a:r>
              <a:rPr lang="tr-TR" dirty="0"/>
              <a:t> </a:t>
            </a:r>
            <a:r>
              <a:rPr lang="tr-TR" dirty="0" err="1"/>
              <a:t>for</a:t>
            </a:r>
            <a:r>
              <a:rPr lang="tr-TR" dirty="0"/>
              <a:t> </a:t>
            </a:r>
            <a:r>
              <a:rPr lang="tr-TR" dirty="0" err="1"/>
              <a:t>the</a:t>
            </a:r>
            <a:r>
              <a:rPr lang="tr-TR" dirty="0"/>
              <a:t> </a:t>
            </a:r>
            <a:r>
              <a:rPr lang="tr-TR" dirty="0" err="1"/>
              <a:t>comparison</a:t>
            </a:r>
            <a:r>
              <a:rPr lang="tr-TR" dirty="0"/>
              <a:t>. </a:t>
            </a:r>
            <a:r>
              <a:rPr lang="en-US" dirty="0"/>
              <a:t>As the boxplot demonstrated Scenario 1 has almost 4% higher accuracy than Scenario 2 (in median). So we can conclude that for predicting the "</a:t>
            </a:r>
            <a:r>
              <a:rPr lang="en-US" dirty="0" err="1"/>
              <a:t>IstRad</a:t>
            </a:r>
            <a:r>
              <a:rPr lang="en-US" dirty="0"/>
              <a:t>" value, four features can give promising results but with all meaningful features we get better results in spite correlation matrix showing most of them as an uncorrelated feature.</a:t>
            </a:r>
            <a:endParaRPr lang="tr-TR" dirty="0"/>
          </a:p>
        </p:txBody>
      </p:sp>
    </p:spTree>
    <p:extLst>
      <p:ext uri="{BB962C8B-B14F-4D97-AF65-F5344CB8AC3E}">
        <p14:creationId xmlns:p14="http://schemas.microsoft.com/office/powerpoint/2010/main" val="3592447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B0D78F84-3A95-A4E8-9D9E-32779B4F5552}"/>
              </a:ext>
            </a:extLst>
          </p:cNvPr>
          <p:cNvPicPr>
            <a:picLocks noChangeAspect="1"/>
          </p:cNvPicPr>
          <p:nvPr/>
        </p:nvPicPr>
        <p:blipFill>
          <a:blip r:embed="rId2"/>
          <a:stretch>
            <a:fillRect/>
          </a:stretch>
        </p:blipFill>
        <p:spPr>
          <a:xfrm>
            <a:off x="1373974" y="1633895"/>
            <a:ext cx="8305736" cy="4734798"/>
          </a:xfrm>
          <a:prstGeom prst="rect">
            <a:avLst/>
          </a:prstGeom>
        </p:spPr>
      </p:pic>
      <p:sp>
        <p:nvSpPr>
          <p:cNvPr id="2" name="Title 1">
            <a:extLst>
              <a:ext uri="{FF2B5EF4-FFF2-40B4-BE49-F238E27FC236}">
                <a16:creationId xmlns:a16="http://schemas.microsoft.com/office/drawing/2014/main" id="{6DED57EA-D9DD-12C1-B9F9-8C754038482C}"/>
              </a:ext>
            </a:extLst>
          </p:cNvPr>
          <p:cNvSpPr>
            <a:spLocks noGrp="1"/>
          </p:cNvSpPr>
          <p:nvPr>
            <p:ph type="title"/>
          </p:nvPr>
        </p:nvSpPr>
        <p:spPr/>
        <p:txBody>
          <a:bodyPr>
            <a:normAutofit/>
          </a:bodyPr>
          <a:lstStyle/>
          <a:p>
            <a:r>
              <a:rPr lang="tr-TR" sz="2800" dirty="0" err="1"/>
              <a:t>Visualization</a:t>
            </a:r>
            <a:r>
              <a:rPr lang="tr-TR" sz="2800" dirty="0"/>
              <a:t> of </a:t>
            </a:r>
            <a:r>
              <a:rPr lang="tr-TR" sz="2800" dirty="0" err="1"/>
              <a:t>the</a:t>
            </a:r>
            <a:r>
              <a:rPr lang="tr-TR" sz="2800" dirty="0"/>
              <a:t> </a:t>
            </a:r>
            <a:r>
              <a:rPr lang="tr-TR" sz="2800" dirty="0" err="1"/>
              <a:t>XGBoost</a:t>
            </a:r>
            <a:r>
              <a:rPr lang="tr-TR" sz="2800" dirty="0"/>
              <a:t> </a:t>
            </a:r>
            <a:r>
              <a:rPr lang="tr-TR" sz="2800" dirty="0" err="1"/>
              <a:t>Decision</a:t>
            </a:r>
            <a:r>
              <a:rPr lang="tr-TR" sz="2800" dirty="0"/>
              <a:t> </a:t>
            </a:r>
            <a:r>
              <a:rPr lang="tr-TR" sz="2800" dirty="0" err="1"/>
              <a:t>Tree</a:t>
            </a:r>
            <a:endParaRPr lang="tr-TR" sz="2800" dirty="0"/>
          </a:p>
        </p:txBody>
      </p:sp>
      <p:sp>
        <p:nvSpPr>
          <p:cNvPr id="6" name="Rectangle 5">
            <a:extLst>
              <a:ext uri="{FF2B5EF4-FFF2-40B4-BE49-F238E27FC236}">
                <a16:creationId xmlns:a16="http://schemas.microsoft.com/office/drawing/2014/main" id="{C4B7F3DE-78A4-9D09-F7A4-87ECE60724BE}"/>
              </a:ext>
            </a:extLst>
          </p:cNvPr>
          <p:cNvSpPr/>
          <p:nvPr/>
        </p:nvSpPr>
        <p:spPr>
          <a:xfrm>
            <a:off x="6096000" y="2172854"/>
            <a:ext cx="1948872" cy="699655"/>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1" name="Rectangle 10">
            <a:extLst>
              <a:ext uri="{FF2B5EF4-FFF2-40B4-BE49-F238E27FC236}">
                <a16:creationId xmlns:a16="http://schemas.microsoft.com/office/drawing/2014/main" id="{84D0564D-C93A-E361-ACBA-E1A2B37BE050}"/>
              </a:ext>
            </a:extLst>
          </p:cNvPr>
          <p:cNvSpPr/>
          <p:nvPr/>
        </p:nvSpPr>
        <p:spPr>
          <a:xfrm>
            <a:off x="2780146" y="3651466"/>
            <a:ext cx="1948872" cy="699655"/>
          </a:xfrm>
          <a:prstGeom prst="rect">
            <a:avLst/>
          </a:prstGeom>
          <a:noFill/>
          <a:ln>
            <a:solidFill>
              <a:schemeClr val="accent1">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662934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D30CB-3535-0B41-F414-6597D5D63B4E}"/>
              </a:ext>
            </a:extLst>
          </p:cNvPr>
          <p:cNvSpPr>
            <a:spLocks noGrp="1"/>
          </p:cNvSpPr>
          <p:nvPr>
            <p:ph type="title"/>
          </p:nvPr>
        </p:nvSpPr>
        <p:spPr/>
        <p:txBody>
          <a:bodyPr>
            <a:normAutofit/>
          </a:bodyPr>
          <a:lstStyle/>
          <a:p>
            <a:r>
              <a:rPr lang="en-US" sz="2800" dirty="0"/>
              <a:t>What is the general distribution of traffic accidents over the city?</a:t>
            </a:r>
            <a:endParaRPr lang="tr-TR" sz="2800" dirty="0"/>
          </a:p>
        </p:txBody>
      </p:sp>
      <p:sp>
        <p:nvSpPr>
          <p:cNvPr id="3" name="Content Placeholder 2">
            <a:extLst>
              <a:ext uri="{FF2B5EF4-FFF2-40B4-BE49-F238E27FC236}">
                <a16:creationId xmlns:a16="http://schemas.microsoft.com/office/drawing/2014/main" id="{32F6D2EA-D381-37C1-19D8-46F5187D8F3D}"/>
              </a:ext>
            </a:extLst>
          </p:cNvPr>
          <p:cNvSpPr>
            <a:spLocks noGrp="1"/>
          </p:cNvSpPr>
          <p:nvPr>
            <p:ph idx="1"/>
          </p:nvPr>
        </p:nvSpPr>
        <p:spPr/>
        <p:txBody>
          <a:bodyPr/>
          <a:lstStyle/>
          <a:p>
            <a:endParaRPr lang="tr-TR" dirty="0"/>
          </a:p>
        </p:txBody>
      </p:sp>
      <p:pic>
        <p:nvPicPr>
          <p:cNvPr id="5" name="Picture 4">
            <a:extLst>
              <a:ext uri="{FF2B5EF4-FFF2-40B4-BE49-F238E27FC236}">
                <a16:creationId xmlns:a16="http://schemas.microsoft.com/office/drawing/2014/main" id="{12DD9B97-BB9D-8CE5-D14B-FE99E372A6D7}"/>
              </a:ext>
            </a:extLst>
          </p:cNvPr>
          <p:cNvPicPr>
            <a:picLocks noChangeAspect="1"/>
          </p:cNvPicPr>
          <p:nvPr/>
        </p:nvPicPr>
        <p:blipFill>
          <a:blip r:embed="rId2"/>
          <a:stretch>
            <a:fillRect/>
          </a:stretch>
        </p:blipFill>
        <p:spPr>
          <a:xfrm>
            <a:off x="838200" y="1586394"/>
            <a:ext cx="7155712" cy="4829799"/>
          </a:xfrm>
          <a:prstGeom prst="rect">
            <a:avLst/>
          </a:prstGeom>
        </p:spPr>
      </p:pic>
      <p:sp>
        <p:nvSpPr>
          <p:cNvPr id="6" name="TextBox 5">
            <a:extLst>
              <a:ext uri="{FF2B5EF4-FFF2-40B4-BE49-F238E27FC236}">
                <a16:creationId xmlns:a16="http://schemas.microsoft.com/office/drawing/2014/main" id="{D796D590-5324-DBC6-9C0A-1566320E8B54}"/>
              </a:ext>
            </a:extLst>
          </p:cNvPr>
          <p:cNvSpPr txBox="1"/>
          <p:nvPr/>
        </p:nvSpPr>
        <p:spPr>
          <a:xfrm>
            <a:off x="8285019" y="1825625"/>
            <a:ext cx="3519054" cy="1477328"/>
          </a:xfrm>
          <a:prstGeom prst="rect">
            <a:avLst/>
          </a:prstGeom>
          <a:noFill/>
        </p:spPr>
        <p:txBody>
          <a:bodyPr wrap="square" rtlCol="0">
            <a:spAutoFit/>
          </a:bodyPr>
          <a:lstStyle/>
          <a:p>
            <a:r>
              <a:rPr lang="tr-TR" dirty="0" err="1"/>
              <a:t>Yellow</a:t>
            </a:r>
            <a:r>
              <a:rPr lang="tr-TR" dirty="0"/>
              <a:t> </a:t>
            </a:r>
            <a:r>
              <a:rPr lang="tr-TR" dirty="0" err="1"/>
              <a:t>dots</a:t>
            </a:r>
            <a:r>
              <a:rPr lang="tr-TR" dirty="0"/>
              <a:t>: Bike </a:t>
            </a:r>
            <a:r>
              <a:rPr lang="tr-TR" dirty="0" err="1"/>
              <a:t>involved</a:t>
            </a:r>
            <a:r>
              <a:rPr lang="tr-TR" dirty="0"/>
              <a:t> </a:t>
            </a:r>
            <a:r>
              <a:rPr lang="tr-TR" dirty="0" err="1"/>
              <a:t>accidents</a:t>
            </a:r>
            <a:endParaRPr lang="tr-TR" dirty="0"/>
          </a:p>
          <a:p>
            <a:r>
              <a:rPr lang="tr-TR" dirty="0"/>
              <a:t>Blue </a:t>
            </a:r>
            <a:r>
              <a:rPr lang="tr-TR" dirty="0" err="1"/>
              <a:t>dots</a:t>
            </a:r>
            <a:r>
              <a:rPr lang="tr-TR" dirty="0"/>
              <a:t>: </a:t>
            </a:r>
            <a:r>
              <a:rPr lang="tr-TR" dirty="0" err="1"/>
              <a:t>Other</a:t>
            </a:r>
            <a:endParaRPr lang="tr-TR" dirty="0"/>
          </a:p>
          <a:p>
            <a:endParaRPr lang="tr-TR" dirty="0"/>
          </a:p>
          <a:p>
            <a:r>
              <a:rPr lang="tr-TR" dirty="0" err="1"/>
              <a:t>The</a:t>
            </a:r>
            <a:r>
              <a:rPr lang="tr-TR" dirty="0"/>
              <a:t> size of </a:t>
            </a:r>
            <a:r>
              <a:rPr lang="tr-TR" dirty="0" err="1"/>
              <a:t>the</a:t>
            </a:r>
            <a:r>
              <a:rPr lang="tr-TR" dirty="0"/>
              <a:t> </a:t>
            </a:r>
            <a:r>
              <a:rPr lang="tr-TR" dirty="0" err="1"/>
              <a:t>blobs</a:t>
            </a:r>
            <a:r>
              <a:rPr lang="tr-TR" dirty="0"/>
              <a:t> </a:t>
            </a:r>
            <a:r>
              <a:rPr lang="tr-TR" dirty="0" err="1"/>
              <a:t>refer</a:t>
            </a:r>
            <a:r>
              <a:rPr lang="tr-TR" dirty="0"/>
              <a:t> </a:t>
            </a:r>
            <a:r>
              <a:rPr lang="tr-TR" dirty="0" err="1"/>
              <a:t>bike</a:t>
            </a:r>
            <a:r>
              <a:rPr lang="tr-TR" dirty="0"/>
              <a:t> </a:t>
            </a:r>
            <a:r>
              <a:rPr lang="tr-TR" dirty="0" err="1"/>
              <a:t>counts</a:t>
            </a:r>
            <a:r>
              <a:rPr lang="tr-TR" dirty="0"/>
              <a:t> at </a:t>
            </a:r>
            <a:r>
              <a:rPr lang="tr-TR" dirty="0" err="1"/>
              <a:t>that</a:t>
            </a:r>
            <a:r>
              <a:rPr lang="tr-TR" dirty="0"/>
              <a:t> time</a:t>
            </a:r>
          </a:p>
        </p:txBody>
      </p:sp>
    </p:spTree>
    <p:extLst>
      <p:ext uri="{BB962C8B-B14F-4D97-AF65-F5344CB8AC3E}">
        <p14:creationId xmlns:p14="http://schemas.microsoft.com/office/powerpoint/2010/main" val="2867742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920E2-4F00-6A2B-0585-967A8F3483FB}"/>
              </a:ext>
            </a:extLst>
          </p:cNvPr>
          <p:cNvSpPr>
            <a:spLocks noGrp="1"/>
          </p:cNvSpPr>
          <p:nvPr>
            <p:ph type="ctrTitle"/>
          </p:nvPr>
        </p:nvSpPr>
        <p:spPr>
          <a:xfrm>
            <a:off x="-531091" y="-1193800"/>
            <a:ext cx="13254182" cy="2387600"/>
          </a:xfrm>
        </p:spPr>
        <p:txBody>
          <a:bodyPr>
            <a:normAutofit/>
          </a:bodyPr>
          <a:lstStyle/>
          <a:p>
            <a:r>
              <a:rPr lang="tr-TR" sz="4800" dirty="0" err="1"/>
              <a:t>The</a:t>
            </a:r>
            <a:r>
              <a:rPr lang="tr-TR" sz="4800" dirty="0"/>
              <a:t> City of </a:t>
            </a:r>
            <a:r>
              <a:rPr lang="tr-TR" sz="4800" dirty="0" err="1"/>
              <a:t>Konstanz</a:t>
            </a:r>
            <a:r>
              <a:rPr lang="tr-TR" sz="4800" dirty="0"/>
              <a:t> </a:t>
            </a:r>
            <a:r>
              <a:rPr lang="tr-TR" sz="4800" dirty="0" err="1"/>
              <a:t>and</a:t>
            </a:r>
            <a:r>
              <a:rPr lang="tr-TR" sz="4800" dirty="0"/>
              <a:t> Bicycle Bridge</a:t>
            </a:r>
          </a:p>
        </p:txBody>
      </p:sp>
      <p:sp>
        <p:nvSpPr>
          <p:cNvPr id="3" name="Subtitle 2">
            <a:extLst>
              <a:ext uri="{FF2B5EF4-FFF2-40B4-BE49-F238E27FC236}">
                <a16:creationId xmlns:a16="http://schemas.microsoft.com/office/drawing/2014/main" id="{579FE5B2-EDFA-2C14-F0F1-F8F75C7900A5}"/>
              </a:ext>
            </a:extLst>
          </p:cNvPr>
          <p:cNvSpPr>
            <a:spLocks noGrp="1"/>
          </p:cNvSpPr>
          <p:nvPr>
            <p:ph type="subTitle" idx="1"/>
          </p:nvPr>
        </p:nvSpPr>
        <p:spPr/>
        <p:txBody>
          <a:bodyPr/>
          <a:lstStyle/>
          <a:p>
            <a:endParaRPr lang="tr-TR"/>
          </a:p>
        </p:txBody>
      </p:sp>
      <p:pic>
        <p:nvPicPr>
          <p:cNvPr id="7" name="Picture 6">
            <a:extLst>
              <a:ext uri="{FF2B5EF4-FFF2-40B4-BE49-F238E27FC236}">
                <a16:creationId xmlns:a16="http://schemas.microsoft.com/office/drawing/2014/main" id="{E8DE91EE-F1EA-B90E-FD19-51EAF3A72017}"/>
              </a:ext>
            </a:extLst>
          </p:cNvPr>
          <p:cNvPicPr>
            <a:picLocks noChangeAspect="1"/>
          </p:cNvPicPr>
          <p:nvPr/>
        </p:nvPicPr>
        <p:blipFill>
          <a:blip r:embed="rId2"/>
          <a:stretch>
            <a:fillRect/>
          </a:stretch>
        </p:blipFill>
        <p:spPr>
          <a:xfrm>
            <a:off x="1238411" y="1320506"/>
            <a:ext cx="9585868" cy="5454366"/>
          </a:xfrm>
          <a:prstGeom prst="rect">
            <a:avLst/>
          </a:prstGeom>
        </p:spPr>
      </p:pic>
    </p:spTree>
    <p:extLst>
      <p:ext uri="{BB962C8B-B14F-4D97-AF65-F5344CB8AC3E}">
        <p14:creationId xmlns:p14="http://schemas.microsoft.com/office/powerpoint/2010/main" val="35445548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3D692-D464-FF52-4597-3B7A99263A5C}"/>
              </a:ext>
            </a:extLst>
          </p:cNvPr>
          <p:cNvSpPr>
            <a:spLocks noGrp="1"/>
          </p:cNvSpPr>
          <p:nvPr>
            <p:ph type="title"/>
          </p:nvPr>
        </p:nvSpPr>
        <p:spPr/>
        <p:txBody>
          <a:bodyPr>
            <a:normAutofit/>
          </a:bodyPr>
          <a:lstStyle/>
          <a:p>
            <a:r>
              <a:rPr lang="en-US" sz="2800" dirty="0"/>
              <a:t>Where are the tricky spots for the bike user?</a:t>
            </a:r>
            <a:endParaRPr lang="tr-TR" sz="2800" dirty="0"/>
          </a:p>
        </p:txBody>
      </p:sp>
      <p:sp>
        <p:nvSpPr>
          <p:cNvPr id="3" name="Content Placeholder 2">
            <a:extLst>
              <a:ext uri="{FF2B5EF4-FFF2-40B4-BE49-F238E27FC236}">
                <a16:creationId xmlns:a16="http://schemas.microsoft.com/office/drawing/2014/main" id="{80AF6E22-90D5-1BD5-9C7E-6AAAFAFCB6B1}"/>
              </a:ext>
            </a:extLst>
          </p:cNvPr>
          <p:cNvSpPr>
            <a:spLocks noGrp="1"/>
          </p:cNvSpPr>
          <p:nvPr>
            <p:ph idx="1"/>
          </p:nvPr>
        </p:nvSpPr>
        <p:spPr/>
        <p:txBody>
          <a:bodyPr/>
          <a:lstStyle/>
          <a:p>
            <a:pPr marL="0" indent="0">
              <a:buNone/>
            </a:pPr>
            <a:r>
              <a:rPr lang="tr-TR" dirty="0" err="1"/>
              <a:t>Hafenstraße</a:t>
            </a:r>
            <a:r>
              <a:rPr lang="tr-TR" dirty="0"/>
              <a:t> </a:t>
            </a:r>
            <a:r>
              <a:rPr lang="tr-TR" dirty="0" err="1"/>
              <a:t>by</a:t>
            </a:r>
            <a:r>
              <a:rPr lang="tr-TR" dirty="0"/>
              <a:t> </a:t>
            </a:r>
            <a:r>
              <a:rPr lang="tr-TR" dirty="0" err="1"/>
              <a:t>the</a:t>
            </a:r>
            <a:r>
              <a:rPr lang="tr-TR" dirty="0"/>
              <a:t> Bay</a:t>
            </a:r>
          </a:p>
        </p:txBody>
      </p:sp>
      <p:pic>
        <p:nvPicPr>
          <p:cNvPr id="5" name="Picture 4">
            <a:extLst>
              <a:ext uri="{FF2B5EF4-FFF2-40B4-BE49-F238E27FC236}">
                <a16:creationId xmlns:a16="http://schemas.microsoft.com/office/drawing/2014/main" id="{827DC368-9980-90B0-A8AD-C49272F189BC}"/>
              </a:ext>
            </a:extLst>
          </p:cNvPr>
          <p:cNvPicPr>
            <a:picLocks noChangeAspect="1"/>
          </p:cNvPicPr>
          <p:nvPr/>
        </p:nvPicPr>
        <p:blipFill>
          <a:blip r:embed="rId2"/>
          <a:stretch>
            <a:fillRect/>
          </a:stretch>
        </p:blipFill>
        <p:spPr>
          <a:xfrm>
            <a:off x="6435436" y="1927225"/>
            <a:ext cx="5038925" cy="4708504"/>
          </a:xfrm>
          <a:prstGeom prst="rect">
            <a:avLst/>
          </a:prstGeom>
        </p:spPr>
      </p:pic>
    </p:spTree>
    <p:extLst>
      <p:ext uri="{BB962C8B-B14F-4D97-AF65-F5344CB8AC3E}">
        <p14:creationId xmlns:p14="http://schemas.microsoft.com/office/powerpoint/2010/main" val="3418482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9C7BD-DE2D-40B5-A0E2-B8CBF997530C}"/>
              </a:ext>
            </a:extLst>
          </p:cNvPr>
          <p:cNvSpPr>
            <a:spLocks noGrp="1"/>
          </p:cNvSpPr>
          <p:nvPr>
            <p:ph type="title"/>
          </p:nvPr>
        </p:nvSpPr>
        <p:spPr/>
        <p:txBody>
          <a:bodyPr>
            <a:normAutofit/>
          </a:bodyPr>
          <a:lstStyle/>
          <a:p>
            <a:r>
              <a:rPr lang="en-US" sz="2800" kern="1200" dirty="0">
                <a:solidFill>
                  <a:srgbClr val="FFFFFF"/>
                </a:solidFill>
                <a:effectLst/>
                <a:latin typeface="Calibri" panose="020F0502020204030204" pitchFamily="34" charset="0"/>
                <a:ea typeface="+mn-ea"/>
                <a:cs typeface="+mn-cs"/>
              </a:rPr>
              <a:t>Where are the tricky spots for the bike user?</a:t>
            </a:r>
            <a:endParaRPr lang="tr-TR" sz="6000" dirty="0"/>
          </a:p>
        </p:txBody>
      </p:sp>
      <p:sp>
        <p:nvSpPr>
          <p:cNvPr id="3" name="Content Placeholder 2">
            <a:extLst>
              <a:ext uri="{FF2B5EF4-FFF2-40B4-BE49-F238E27FC236}">
                <a16:creationId xmlns:a16="http://schemas.microsoft.com/office/drawing/2014/main" id="{DE545250-1050-95F4-8EBB-39B19573AB36}"/>
              </a:ext>
            </a:extLst>
          </p:cNvPr>
          <p:cNvSpPr>
            <a:spLocks noGrp="1"/>
          </p:cNvSpPr>
          <p:nvPr>
            <p:ph idx="1"/>
          </p:nvPr>
        </p:nvSpPr>
        <p:spPr/>
        <p:txBody>
          <a:bodyPr/>
          <a:lstStyle/>
          <a:p>
            <a:pPr marL="0" indent="0">
              <a:buNone/>
            </a:pPr>
            <a:r>
              <a:rPr lang="tr-TR" dirty="0"/>
              <a:t>Bicycle Bridge </a:t>
            </a:r>
            <a:r>
              <a:rPr lang="tr-TR" dirty="0" err="1"/>
              <a:t>Exit</a:t>
            </a:r>
            <a:endParaRPr lang="tr-TR" dirty="0"/>
          </a:p>
        </p:txBody>
      </p:sp>
      <p:pic>
        <p:nvPicPr>
          <p:cNvPr id="5" name="Picture 4">
            <a:extLst>
              <a:ext uri="{FF2B5EF4-FFF2-40B4-BE49-F238E27FC236}">
                <a16:creationId xmlns:a16="http://schemas.microsoft.com/office/drawing/2014/main" id="{E1056D2F-200C-B0C2-B5EE-26EC5931FFF3}"/>
              </a:ext>
            </a:extLst>
          </p:cNvPr>
          <p:cNvPicPr>
            <a:picLocks noChangeAspect="1"/>
          </p:cNvPicPr>
          <p:nvPr/>
        </p:nvPicPr>
        <p:blipFill>
          <a:blip r:embed="rId2"/>
          <a:stretch>
            <a:fillRect/>
          </a:stretch>
        </p:blipFill>
        <p:spPr>
          <a:xfrm>
            <a:off x="6311729" y="1690688"/>
            <a:ext cx="5115774" cy="4802187"/>
          </a:xfrm>
          <a:prstGeom prst="rect">
            <a:avLst/>
          </a:prstGeom>
        </p:spPr>
      </p:pic>
    </p:spTree>
    <p:extLst>
      <p:ext uri="{BB962C8B-B14F-4D97-AF65-F5344CB8AC3E}">
        <p14:creationId xmlns:p14="http://schemas.microsoft.com/office/powerpoint/2010/main" val="1758692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1348B-0DEE-0B69-18F1-B693617B36BB}"/>
              </a:ext>
            </a:extLst>
          </p:cNvPr>
          <p:cNvSpPr>
            <a:spLocks noGrp="1"/>
          </p:cNvSpPr>
          <p:nvPr>
            <p:ph type="title"/>
          </p:nvPr>
        </p:nvSpPr>
        <p:spPr/>
        <p:txBody>
          <a:bodyPr>
            <a:normAutofit/>
          </a:bodyPr>
          <a:lstStyle/>
          <a:p>
            <a:r>
              <a:rPr lang="tr-TR" sz="2800" dirty="0" err="1"/>
              <a:t>Highways</a:t>
            </a:r>
            <a:endParaRPr lang="tr-TR" sz="2800" dirty="0"/>
          </a:p>
        </p:txBody>
      </p:sp>
      <p:sp>
        <p:nvSpPr>
          <p:cNvPr id="3" name="Content Placeholder 2">
            <a:extLst>
              <a:ext uri="{FF2B5EF4-FFF2-40B4-BE49-F238E27FC236}">
                <a16:creationId xmlns:a16="http://schemas.microsoft.com/office/drawing/2014/main" id="{36B73980-A8C8-264D-7E5F-828D561B4794}"/>
              </a:ext>
            </a:extLst>
          </p:cNvPr>
          <p:cNvSpPr>
            <a:spLocks noGrp="1"/>
          </p:cNvSpPr>
          <p:nvPr>
            <p:ph idx="1"/>
          </p:nvPr>
        </p:nvSpPr>
        <p:spPr/>
        <p:txBody>
          <a:bodyPr/>
          <a:lstStyle/>
          <a:p>
            <a:endParaRPr lang="tr-TR"/>
          </a:p>
        </p:txBody>
      </p:sp>
      <p:pic>
        <p:nvPicPr>
          <p:cNvPr id="5" name="Picture 4">
            <a:extLst>
              <a:ext uri="{FF2B5EF4-FFF2-40B4-BE49-F238E27FC236}">
                <a16:creationId xmlns:a16="http://schemas.microsoft.com/office/drawing/2014/main" id="{BAB8543B-A13F-6E56-6C12-FA8A12C4D153}"/>
              </a:ext>
            </a:extLst>
          </p:cNvPr>
          <p:cNvPicPr>
            <a:picLocks noChangeAspect="1"/>
          </p:cNvPicPr>
          <p:nvPr/>
        </p:nvPicPr>
        <p:blipFill>
          <a:blip r:embed="rId2"/>
          <a:stretch>
            <a:fillRect/>
          </a:stretch>
        </p:blipFill>
        <p:spPr>
          <a:xfrm>
            <a:off x="838200" y="1825625"/>
            <a:ext cx="4599722" cy="4098036"/>
          </a:xfrm>
          <a:prstGeom prst="rect">
            <a:avLst/>
          </a:prstGeom>
        </p:spPr>
      </p:pic>
      <p:pic>
        <p:nvPicPr>
          <p:cNvPr id="7" name="Picture 6">
            <a:extLst>
              <a:ext uri="{FF2B5EF4-FFF2-40B4-BE49-F238E27FC236}">
                <a16:creationId xmlns:a16="http://schemas.microsoft.com/office/drawing/2014/main" id="{BA633E6D-B9B3-0487-FE45-42F65193A536}"/>
              </a:ext>
            </a:extLst>
          </p:cNvPr>
          <p:cNvPicPr>
            <a:picLocks noChangeAspect="1"/>
          </p:cNvPicPr>
          <p:nvPr/>
        </p:nvPicPr>
        <p:blipFill>
          <a:blip r:embed="rId3"/>
          <a:stretch>
            <a:fillRect/>
          </a:stretch>
        </p:blipFill>
        <p:spPr>
          <a:xfrm>
            <a:off x="6096000" y="1825625"/>
            <a:ext cx="5497639" cy="4098036"/>
          </a:xfrm>
          <a:prstGeom prst="rect">
            <a:avLst/>
          </a:prstGeom>
        </p:spPr>
      </p:pic>
    </p:spTree>
    <p:extLst>
      <p:ext uri="{BB962C8B-B14F-4D97-AF65-F5344CB8AC3E}">
        <p14:creationId xmlns:p14="http://schemas.microsoft.com/office/powerpoint/2010/main" val="9496329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4B3259-FC6B-1ED6-920F-33CE6CF759C1}"/>
              </a:ext>
            </a:extLst>
          </p:cNvPr>
          <p:cNvSpPr>
            <a:spLocks noGrp="1"/>
          </p:cNvSpPr>
          <p:nvPr>
            <p:ph type="title"/>
          </p:nvPr>
        </p:nvSpPr>
        <p:spPr/>
        <p:txBody>
          <a:bodyPr>
            <a:normAutofit/>
          </a:bodyPr>
          <a:lstStyle/>
          <a:p>
            <a:r>
              <a:rPr lang="en-US" sz="2800" kern="1200" dirty="0">
                <a:solidFill>
                  <a:srgbClr val="FFFFFF"/>
                </a:solidFill>
                <a:effectLst/>
                <a:latin typeface="Calibri" panose="020F0502020204030204" pitchFamily="34" charset="0"/>
                <a:ea typeface="+mn-ea"/>
                <a:cs typeface="+mn-cs"/>
              </a:rPr>
              <a:t>Where are the tricky spots for the bike user?</a:t>
            </a:r>
            <a:endParaRPr lang="tr-TR" sz="6000" dirty="0"/>
          </a:p>
        </p:txBody>
      </p:sp>
      <p:sp>
        <p:nvSpPr>
          <p:cNvPr id="3" name="Content Placeholder 2">
            <a:extLst>
              <a:ext uri="{FF2B5EF4-FFF2-40B4-BE49-F238E27FC236}">
                <a16:creationId xmlns:a16="http://schemas.microsoft.com/office/drawing/2014/main" id="{47BA4CEE-8D1A-2C9F-BDAD-BB432CD64DD0}"/>
              </a:ext>
            </a:extLst>
          </p:cNvPr>
          <p:cNvSpPr>
            <a:spLocks noGrp="1"/>
          </p:cNvSpPr>
          <p:nvPr>
            <p:ph idx="1"/>
          </p:nvPr>
        </p:nvSpPr>
        <p:spPr/>
        <p:txBody>
          <a:bodyPr/>
          <a:lstStyle/>
          <a:p>
            <a:pPr marL="0" indent="0">
              <a:buNone/>
            </a:pPr>
            <a:r>
              <a:rPr lang="tr-TR" dirty="0" err="1"/>
              <a:t>Rotary</a:t>
            </a:r>
            <a:r>
              <a:rPr lang="tr-TR" dirty="0"/>
              <a:t> </a:t>
            </a:r>
            <a:r>
              <a:rPr lang="tr-TR" dirty="0" err="1"/>
              <a:t>Intersections</a:t>
            </a:r>
            <a:endParaRPr lang="tr-TR" dirty="0"/>
          </a:p>
        </p:txBody>
      </p:sp>
      <p:pic>
        <p:nvPicPr>
          <p:cNvPr id="5" name="Picture 4">
            <a:extLst>
              <a:ext uri="{FF2B5EF4-FFF2-40B4-BE49-F238E27FC236}">
                <a16:creationId xmlns:a16="http://schemas.microsoft.com/office/drawing/2014/main" id="{958327D0-36AB-05BC-6782-CCF6A181333C}"/>
              </a:ext>
            </a:extLst>
          </p:cNvPr>
          <p:cNvPicPr>
            <a:picLocks noChangeAspect="1"/>
          </p:cNvPicPr>
          <p:nvPr/>
        </p:nvPicPr>
        <p:blipFill>
          <a:blip r:embed="rId2"/>
          <a:stretch>
            <a:fillRect/>
          </a:stretch>
        </p:blipFill>
        <p:spPr>
          <a:xfrm>
            <a:off x="6448218" y="1825625"/>
            <a:ext cx="5132947" cy="4787134"/>
          </a:xfrm>
          <a:prstGeom prst="rect">
            <a:avLst/>
          </a:prstGeom>
        </p:spPr>
      </p:pic>
    </p:spTree>
    <p:extLst>
      <p:ext uri="{BB962C8B-B14F-4D97-AF65-F5344CB8AC3E}">
        <p14:creationId xmlns:p14="http://schemas.microsoft.com/office/powerpoint/2010/main" val="3982142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0A39A-9CF2-5647-7285-1F943DA14863}"/>
              </a:ext>
            </a:extLst>
          </p:cNvPr>
          <p:cNvSpPr>
            <a:spLocks noGrp="1"/>
          </p:cNvSpPr>
          <p:nvPr>
            <p:ph type="title"/>
          </p:nvPr>
        </p:nvSpPr>
        <p:spPr/>
        <p:txBody>
          <a:bodyPr/>
          <a:lstStyle/>
          <a:p>
            <a:r>
              <a:rPr lang="tr-TR" dirty="0" err="1"/>
              <a:t>Conclusion</a:t>
            </a:r>
            <a:endParaRPr lang="tr-TR" dirty="0"/>
          </a:p>
        </p:txBody>
      </p:sp>
      <p:sp>
        <p:nvSpPr>
          <p:cNvPr id="3" name="Content Placeholder 2">
            <a:extLst>
              <a:ext uri="{FF2B5EF4-FFF2-40B4-BE49-F238E27FC236}">
                <a16:creationId xmlns:a16="http://schemas.microsoft.com/office/drawing/2014/main" id="{EE579454-8655-397C-34E3-914D7D76C3F4}"/>
              </a:ext>
            </a:extLst>
          </p:cNvPr>
          <p:cNvSpPr>
            <a:spLocks noGrp="1"/>
          </p:cNvSpPr>
          <p:nvPr>
            <p:ph idx="1"/>
          </p:nvPr>
        </p:nvSpPr>
        <p:spPr/>
        <p:txBody>
          <a:bodyPr>
            <a:normAutofit/>
          </a:bodyPr>
          <a:lstStyle/>
          <a:p>
            <a:r>
              <a:rPr lang="tr-TR" dirty="0" err="1"/>
              <a:t>There</a:t>
            </a:r>
            <a:r>
              <a:rPr lang="tr-TR" dirty="0"/>
              <a:t> is </a:t>
            </a:r>
            <a:r>
              <a:rPr lang="tr-TR" dirty="0" err="1"/>
              <a:t>no</a:t>
            </a:r>
            <a:r>
              <a:rPr lang="tr-TR" dirty="0"/>
              <a:t> </a:t>
            </a:r>
            <a:r>
              <a:rPr lang="tr-TR" dirty="0" err="1"/>
              <a:t>notable</a:t>
            </a:r>
            <a:r>
              <a:rPr lang="tr-TR" dirty="0"/>
              <a:t> </a:t>
            </a:r>
            <a:r>
              <a:rPr lang="tr-TR" dirty="0" err="1"/>
              <a:t>effect</a:t>
            </a:r>
            <a:r>
              <a:rPr lang="tr-TR" dirty="0"/>
              <a:t> of </a:t>
            </a:r>
            <a:r>
              <a:rPr lang="tr-TR" dirty="0" err="1"/>
              <a:t>the</a:t>
            </a:r>
            <a:r>
              <a:rPr lang="tr-TR" dirty="0"/>
              <a:t> </a:t>
            </a:r>
            <a:r>
              <a:rPr lang="tr-TR" dirty="0" err="1"/>
              <a:t>bike</a:t>
            </a:r>
            <a:r>
              <a:rPr lang="tr-TR" dirty="0"/>
              <a:t> </a:t>
            </a:r>
            <a:r>
              <a:rPr lang="tr-TR" dirty="0" err="1"/>
              <a:t>count</a:t>
            </a:r>
            <a:r>
              <a:rPr lang="tr-TR" dirty="0"/>
              <a:t> in </a:t>
            </a:r>
            <a:r>
              <a:rPr lang="tr-TR" dirty="0" err="1"/>
              <a:t>the</a:t>
            </a:r>
            <a:r>
              <a:rPr lang="tr-TR" dirty="0"/>
              <a:t> </a:t>
            </a:r>
            <a:r>
              <a:rPr lang="tr-TR" dirty="0" err="1"/>
              <a:t>flow</a:t>
            </a:r>
            <a:r>
              <a:rPr lang="tr-TR" dirty="0"/>
              <a:t> </a:t>
            </a:r>
            <a:r>
              <a:rPr lang="tr-TR" dirty="0" err="1"/>
              <a:t>and</a:t>
            </a:r>
            <a:r>
              <a:rPr lang="tr-TR" dirty="0"/>
              <a:t> </a:t>
            </a:r>
            <a:r>
              <a:rPr lang="tr-TR" dirty="0" err="1"/>
              <a:t>bike</a:t>
            </a:r>
            <a:r>
              <a:rPr lang="tr-TR" dirty="0"/>
              <a:t> </a:t>
            </a:r>
            <a:r>
              <a:rPr lang="tr-TR" dirty="0" err="1"/>
              <a:t>involved</a:t>
            </a:r>
            <a:r>
              <a:rPr lang="tr-TR" dirty="0"/>
              <a:t> </a:t>
            </a:r>
            <a:r>
              <a:rPr lang="tr-TR" dirty="0" err="1"/>
              <a:t>accidents</a:t>
            </a:r>
            <a:r>
              <a:rPr lang="tr-TR" dirty="0"/>
              <a:t>. </a:t>
            </a:r>
            <a:r>
              <a:rPr lang="tr-TR" dirty="0" err="1"/>
              <a:t>And</a:t>
            </a:r>
            <a:r>
              <a:rPr lang="tr-TR" dirty="0"/>
              <a:t> </a:t>
            </a:r>
            <a:r>
              <a:rPr lang="tr-TR" dirty="0" err="1"/>
              <a:t>there</a:t>
            </a:r>
            <a:r>
              <a:rPr lang="tr-TR" dirty="0"/>
              <a:t> is </a:t>
            </a:r>
            <a:r>
              <a:rPr lang="tr-TR" dirty="0" err="1"/>
              <a:t>no</a:t>
            </a:r>
            <a:r>
              <a:rPr lang="tr-TR" dirty="0"/>
              <a:t> </a:t>
            </a:r>
            <a:r>
              <a:rPr lang="tr-TR" dirty="0" err="1"/>
              <a:t>significant</a:t>
            </a:r>
            <a:r>
              <a:rPr lang="tr-TR" dirty="0"/>
              <a:t> </a:t>
            </a:r>
            <a:r>
              <a:rPr lang="tr-TR" dirty="0" err="1"/>
              <a:t>correlation</a:t>
            </a:r>
            <a:r>
              <a:rPr lang="tr-TR" dirty="0"/>
              <a:t>.</a:t>
            </a:r>
          </a:p>
          <a:p>
            <a:r>
              <a:rPr lang="tr-TR" dirty="0"/>
              <a:t> </a:t>
            </a:r>
            <a:r>
              <a:rPr lang="en-US" dirty="0"/>
              <a:t>9 AM, 15 PM and 18 PM</a:t>
            </a:r>
            <a:r>
              <a:rPr lang="tr-TR" dirty="0"/>
              <a:t> </a:t>
            </a:r>
            <a:r>
              <a:rPr lang="tr-TR" dirty="0" err="1"/>
              <a:t>are</a:t>
            </a:r>
            <a:r>
              <a:rPr lang="tr-TR" dirty="0"/>
              <a:t> </a:t>
            </a:r>
            <a:r>
              <a:rPr lang="tr-TR" dirty="0" err="1"/>
              <a:t>critical</a:t>
            </a:r>
            <a:r>
              <a:rPr lang="tr-TR" dirty="0"/>
              <a:t> </a:t>
            </a:r>
            <a:r>
              <a:rPr lang="tr-TR" dirty="0" err="1"/>
              <a:t>hours</a:t>
            </a:r>
            <a:r>
              <a:rPr lang="tr-TR" dirty="0"/>
              <a:t> in </a:t>
            </a:r>
            <a:r>
              <a:rPr lang="tr-TR" dirty="0" err="1"/>
              <a:t>the</a:t>
            </a:r>
            <a:r>
              <a:rPr lang="tr-TR" dirty="0"/>
              <a:t> </a:t>
            </a:r>
            <a:r>
              <a:rPr lang="tr-TR" dirty="0" err="1"/>
              <a:t>day</a:t>
            </a:r>
            <a:r>
              <a:rPr lang="tr-TR" dirty="0"/>
              <a:t> </a:t>
            </a:r>
            <a:r>
              <a:rPr lang="tr-TR" dirty="0" err="1"/>
              <a:t>for</a:t>
            </a:r>
            <a:r>
              <a:rPr lang="tr-TR" dirty="0"/>
              <a:t> </a:t>
            </a:r>
            <a:r>
              <a:rPr lang="tr-TR" dirty="0" err="1"/>
              <a:t>the</a:t>
            </a:r>
            <a:r>
              <a:rPr lang="tr-TR" dirty="0"/>
              <a:t> </a:t>
            </a:r>
            <a:r>
              <a:rPr lang="tr-TR" dirty="0" err="1"/>
              <a:t>bike</a:t>
            </a:r>
            <a:r>
              <a:rPr lang="tr-TR" dirty="0"/>
              <a:t> </a:t>
            </a:r>
            <a:r>
              <a:rPr lang="tr-TR" dirty="0" err="1"/>
              <a:t>users</a:t>
            </a:r>
            <a:r>
              <a:rPr lang="tr-TR" dirty="0"/>
              <a:t>. </a:t>
            </a:r>
            <a:r>
              <a:rPr lang="tr-TR" dirty="0" err="1"/>
              <a:t>And</a:t>
            </a:r>
            <a:r>
              <a:rPr lang="tr-TR" dirty="0"/>
              <a:t> </a:t>
            </a:r>
            <a:r>
              <a:rPr lang="tr-TR" dirty="0" err="1"/>
              <a:t>July</a:t>
            </a:r>
            <a:r>
              <a:rPr lang="tr-TR" dirty="0"/>
              <a:t> is a </a:t>
            </a:r>
            <a:r>
              <a:rPr lang="tr-TR" dirty="0" err="1"/>
              <a:t>bad</a:t>
            </a:r>
            <a:r>
              <a:rPr lang="tr-TR" dirty="0"/>
              <a:t> </a:t>
            </a:r>
            <a:r>
              <a:rPr lang="tr-TR" dirty="0" err="1"/>
              <a:t>month</a:t>
            </a:r>
            <a:r>
              <a:rPr lang="tr-TR" dirty="0"/>
              <a:t> </a:t>
            </a:r>
            <a:r>
              <a:rPr lang="tr-TR" dirty="0" err="1"/>
              <a:t>for</a:t>
            </a:r>
            <a:r>
              <a:rPr lang="tr-TR" dirty="0"/>
              <a:t> </a:t>
            </a:r>
            <a:r>
              <a:rPr lang="tr-TR" dirty="0" err="1"/>
              <a:t>all</a:t>
            </a:r>
            <a:r>
              <a:rPr lang="tr-TR" dirty="0"/>
              <a:t> </a:t>
            </a:r>
            <a:r>
              <a:rPr lang="tr-TR" dirty="0" err="1"/>
              <a:t>drivers</a:t>
            </a:r>
            <a:r>
              <a:rPr lang="tr-TR" dirty="0"/>
              <a:t>.</a:t>
            </a:r>
          </a:p>
          <a:p>
            <a:r>
              <a:rPr lang="tr-TR" dirty="0" err="1"/>
              <a:t>Weather</a:t>
            </a:r>
            <a:r>
              <a:rPr lang="tr-TR" dirty="0"/>
              <a:t> </a:t>
            </a:r>
            <a:r>
              <a:rPr lang="tr-TR" dirty="0" err="1"/>
              <a:t>types</a:t>
            </a:r>
            <a:r>
              <a:rPr lang="tr-TR" dirty="0"/>
              <a:t> </a:t>
            </a:r>
            <a:r>
              <a:rPr lang="tr-TR" dirty="0" err="1"/>
              <a:t>are</a:t>
            </a:r>
            <a:r>
              <a:rPr lang="tr-TR" dirty="0"/>
              <a:t> not </a:t>
            </a:r>
            <a:r>
              <a:rPr lang="tr-TR" dirty="0" err="1"/>
              <a:t>quite</a:t>
            </a:r>
            <a:r>
              <a:rPr lang="tr-TR" dirty="0"/>
              <a:t> </a:t>
            </a:r>
            <a:r>
              <a:rPr lang="tr-TR" dirty="0" err="1"/>
              <a:t>correlated</a:t>
            </a:r>
            <a:r>
              <a:rPr lang="tr-TR" dirty="0"/>
              <a:t> </a:t>
            </a:r>
            <a:r>
              <a:rPr lang="tr-TR" dirty="0" err="1"/>
              <a:t>with</a:t>
            </a:r>
            <a:r>
              <a:rPr lang="tr-TR" dirty="0"/>
              <a:t> </a:t>
            </a:r>
            <a:r>
              <a:rPr lang="tr-TR" dirty="0" err="1"/>
              <a:t>the</a:t>
            </a:r>
            <a:r>
              <a:rPr lang="tr-TR" dirty="0"/>
              <a:t> </a:t>
            </a:r>
            <a:r>
              <a:rPr lang="tr-TR" dirty="0" err="1"/>
              <a:t>bike</a:t>
            </a:r>
            <a:r>
              <a:rPr lang="tr-TR" dirty="0"/>
              <a:t> </a:t>
            </a:r>
            <a:r>
              <a:rPr lang="tr-TR" dirty="0" err="1"/>
              <a:t>count</a:t>
            </a:r>
            <a:r>
              <a:rPr lang="tr-TR" dirty="0"/>
              <a:t>.</a:t>
            </a:r>
          </a:p>
          <a:p>
            <a:r>
              <a:rPr lang="tr-TR" dirty="0" err="1"/>
              <a:t>There</a:t>
            </a:r>
            <a:r>
              <a:rPr lang="tr-TR" dirty="0"/>
              <a:t> </a:t>
            </a:r>
            <a:r>
              <a:rPr lang="tr-TR" dirty="0" err="1"/>
              <a:t>are</a:t>
            </a:r>
            <a:r>
              <a:rPr lang="tr-TR" dirty="0"/>
              <a:t> </a:t>
            </a:r>
            <a:r>
              <a:rPr lang="tr-TR" dirty="0" err="1"/>
              <a:t>some</a:t>
            </a:r>
            <a:r>
              <a:rPr lang="tr-TR" dirty="0"/>
              <a:t> </a:t>
            </a:r>
            <a:r>
              <a:rPr lang="tr-TR" dirty="0" err="1"/>
              <a:t>challenges</a:t>
            </a:r>
            <a:r>
              <a:rPr lang="tr-TR" dirty="0"/>
              <a:t> </a:t>
            </a:r>
            <a:r>
              <a:rPr lang="tr-TR" dirty="0" err="1"/>
              <a:t>spots</a:t>
            </a:r>
            <a:r>
              <a:rPr lang="tr-TR" dirty="0"/>
              <a:t> inside </a:t>
            </a:r>
            <a:r>
              <a:rPr lang="tr-TR" dirty="0" err="1"/>
              <a:t>the</a:t>
            </a:r>
            <a:r>
              <a:rPr lang="tr-TR" dirty="0"/>
              <a:t> </a:t>
            </a:r>
            <a:r>
              <a:rPr lang="tr-TR" dirty="0" err="1"/>
              <a:t>city</a:t>
            </a:r>
            <a:r>
              <a:rPr lang="tr-TR" dirty="0"/>
              <a:t> </a:t>
            </a:r>
            <a:r>
              <a:rPr lang="tr-TR" dirty="0" err="1"/>
              <a:t>that</a:t>
            </a:r>
            <a:r>
              <a:rPr lang="tr-TR" dirty="0"/>
              <a:t> </a:t>
            </a:r>
            <a:r>
              <a:rPr lang="tr-TR" dirty="0" err="1"/>
              <a:t>bike</a:t>
            </a:r>
            <a:r>
              <a:rPr lang="tr-TR" dirty="0"/>
              <a:t> </a:t>
            </a:r>
            <a:r>
              <a:rPr lang="tr-TR" dirty="0" err="1"/>
              <a:t>riders</a:t>
            </a:r>
            <a:r>
              <a:rPr lang="tr-TR" dirty="0"/>
              <a:t> </a:t>
            </a:r>
            <a:r>
              <a:rPr lang="tr-TR" dirty="0" err="1"/>
              <a:t>should</a:t>
            </a:r>
            <a:r>
              <a:rPr lang="tr-TR" dirty="0"/>
              <a:t> </a:t>
            </a:r>
            <a:r>
              <a:rPr lang="tr-TR" dirty="0" err="1"/>
              <a:t>take</a:t>
            </a:r>
            <a:r>
              <a:rPr lang="tr-TR" dirty="0"/>
              <a:t> </a:t>
            </a:r>
            <a:r>
              <a:rPr lang="tr-TR" dirty="0" err="1"/>
              <a:t>into</a:t>
            </a:r>
            <a:r>
              <a:rPr lang="tr-TR" dirty="0"/>
              <a:t> </a:t>
            </a:r>
            <a:r>
              <a:rPr lang="tr-TR" dirty="0" err="1"/>
              <a:t>account</a:t>
            </a:r>
            <a:r>
              <a:rPr lang="tr-TR" dirty="0"/>
              <a:t>.</a:t>
            </a:r>
          </a:p>
          <a:p>
            <a:r>
              <a:rPr lang="tr-TR" dirty="0" err="1"/>
              <a:t>For</a:t>
            </a:r>
            <a:r>
              <a:rPr lang="tr-TR" dirty="0"/>
              <a:t> </a:t>
            </a:r>
            <a:r>
              <a:rPr lang="tr-TR" dirty="0" err="1"/>
              <a:t>predicting</a:t>
            </a:r>
            <a:r>
              <a:rPr lang="tr-TR" dirty="0"/>
              <a:t> </a:t>
            </a:r>
            <a:r>
              <a:rPr lang="tr-TR" dirty="0" err="1"/>
              <a:t>bike</a:t>
            </a:r>
            <a:r>
              <a:rPr lang="tr-TR" dirty="0"/>
              <a:t> </a:t>
            </a:r>
            <a:r>
              <a:rPr lang="tr-TR" dirty="0" err="1"/>
              <a:t>counts</a:t>
            </a:r>
            <a:r>
              <a:rPr lang="tr-TR" dirty="0"/>
              <a:t>, </a:t>
            </a:r>
            <a:r>
              <a:rPr lang="tr-TR" dirty="0" err="1"/>
              <a:t>sklearn.linearregression</a:t>
            </a:r>
            <a:r>
              <a:rPr lang="tr-TR" dirty="0"/>
              <a:t> </a:t>
            </a:r>
            <a:r>
              <a:rPr lang="tr-TR" dirty="0" err="1"/>
              <a:t>whilst</a:t>
            </a:r>
            <a:r>
              <a:rPr lang="tr-TR" dirty="0"/>
              <a:t> </a:t>
            </a:r>
            <a:r>
              <a:rPr lang="tr-TR" dirty="0" err="1"/>
              <a:t>for</a:t>
            </a:r>
            <a:r>
              <a:rPr lang="tr-TR" dirty="0"/>
              <a:t> </a:t>
            </a:r>
            <a:r>
              <a:rPr lang="tr-TR" dirty="0" err="1"/>
              <a:t>the</a:t>
            </a:r>
            <a:r>
              <a:rPr lang="tr-TR" dirty="0"/>
              <a:t> </a:t>
            </a:r>
            <a:r>
              <a:rPr lang="tr-TR" dirty="0" err="1"/>
              <a:t>bike</a:t>
            </a:r>
            <a:r>
              <a:rPr lang="tr-TR" dirty="0"/>
              <a:t> </a:t>
            </a:r>
            <a:r>
              <a:rPr lang="tr-TR" dirty="0" err="1"/>
              <a:t>involved</a:t>
            </a:r>
            <a:r>
              <a:rPr lang="tr-TR" dirty="0"/>
              <a:t> </a:t>
            </a:r>
            <a:r>
              <a:rPr lang="tr-TR" dirty="0" err="1"/>
              <a:t>accidents</a:t>
            </a:r>
            <a:r>
              <a:rPr lang="tr-TR" dirty="0"/>
              <a:t> </a:t>
            </a:r>
            <a:r>
              <a:rPr lang="tr-TR" dirty="0" err="1"/>
              <a:t>xgboost</a:t>
            </a:r>
            <a:r>
              <a:rPr lang="tr-TR" dirty="0"/>
              <a:t> </a:t>
            </a:r>
            <a:r>
              <a:rPr lang="tr-TR" dirty="0" err="1"/>
              <a:t>classifier</a:t>
            </a:r>
            <a:r>
              <a:rPr lang="tr-TR" dirty="0"/>
              <a:t> is </a:t>
            </a:r>
            <a:r>
              <a:rPr lang="tr-TR" dirty="0" err="1"/>
              <a:t>the</a:t>
            </a:r>
            <a:r>
              <a:rPr lang="tr-TR" dirty="0"/>
              <a:t> </a:t>
            </a:r>
            <a:r>
              <a:rPr lang="tr-TR" dirty="0" err="1"/>
              <a:t>best</a:t>
            </a:r>
            <a:r>
              <a:rPr lang="tr-TR" dirty="0"/>
              <a:t> </a:t>
            </a:r>
            <a:r>
              <a:rPr lang="tr-TR" dirty="0" err="1"/>
              <a:t>method</a:t>
            </a:r>
            <a:r>
              <a:rPr lang="tr-TR" dirty="0"/>
              <a:t>.</a:t>
            </a:r>
          </a:p>
          <a:p>
            <a:endParaRPr lang="tr-TR" dirty="0"/>
          </a:p>
        </p:txBody>
      </p:sp>
    </p:spTree>
    <p:extLst>
      <p:ext uri="{BB962C8B-B14F-4D97-AF65-F5344CB8AC3E}">
        <p14:creationId xmlns:p14="http://schemas.microsoft.com/office/powerpoint/2010/main" val="4267397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AFB3B-0902-3D46-F290-40AAD43D22DB}"/>
              </a:ext>
            </a:extLst>
          </p:cNvPr>
          <p:cNvSpPr>
            <a:spLocks noGrp="1"/>
          </p:cNvSpPr>
          <p:nvPr>
            <p:ph type="title"/>
          </p:nvPr>
        </p:nvSpPr>
        <p:spPr/>
        <p:txBody>
          <a:bodyPr/>
          <a:lstStyle/>
          <a:p>
            <a:r>
              <a:rPr lang="tr-TR" dirty="0"/>
              <a:t>Bicycle Bridge</a:t>
            </a:r>
          </a:p>
        </p:txBody>
      </p:sp>
      <p:pic>
        <p:nvPicPr>
          <p:cNvPr id="5" name="Picture 4">
            <a:extLst>
              <a:ext uri="{FF2B5EF4-FFF2-40B4-BE49-F238E27FC236}">
                <a16:creationId xmlns:a16="http://schemas.microsoft.com/office/drawing/2014/main" id="{962A3426-BC74-57F7-842C-C4C2723C6ABE}"/>
              </a:ext>
            </a:extLst>
          </p:cNvPr>
          <p:cNvPicPr>
            <a:picLocks noChangeAspect="1"/>
          </p:cNvPicPr>
          <p:nvPr/>
        </p:nvPicPr>
        <p:blipFill>
          <a:blip r:embed="rId2"/>
          <a:stretch>
            <a:fillRect/>
          </a:stretch>
        </p:blipFill>
        <p:spPr>
          <a:xfrm>
            <a:off x="607291" y="1598325"/>
            <a:ext cx="6223841" cy="5053273"/>
          </a:xfrm>
          <a:prstGeom prst="rect">
            <a:avLst/>
          </a:prstGeom>
        </p:spPr>
      </p:pic>
      <p:sp>
        <p:nvSpPr>
          <p:cNvPr id="6" name="TextBox 5">
            <a:extLst>
              <a:ext uri="{FF2B5EF4-FFF2-40B4-BE49-F238E27FC236}">
                <a16:creationId xmlns:a16="http://schemas.microsoft.com/office/drawing/2014/main" id="{C0BF6F84-1FEE-4188-472E-DA36E6ED0FBC}"/>
              </a:ext>
            </a:extLst>
          </p:cNvPr>
          <p:cNvSpPr txBox="1"/>
          <p:nvPr/>
        </p:nvSpPr>
        <p:spPr>
          <a:xfrm>
            <a:off x="7241310" y="2693800"/>
            <a:ext cx="4581236" cy="2585323"/>
          </a:xfrm>
          <a:prstGeom prst="rect">
            <a:avLst/>
          </a:prstGeom>
          <a:noFill/>
        </p:spPr>
        <p:txBody>
          <a:bodyPr wrap="square" rtlCol="0">
            <a:spAutoFit/>
          </a:bodyPr>
          <a:lstStyle/>
          <a:p>
            <a:r>
              <a:rPr lang="en-US" dirty="0"/>
              <a:t>Bicycle Bridge has a spectacular location at the heart of Konstanz and It binds two parts of the city. </a:t>
            </a:r>
          </a:p>
          <a:p>
            <a:endParaRPr lang="en-US" dirty="0"/>
          </a:p>
          <a:p>
            <a:r>
              <a:rPr lang="en-US" dirty="0"/>
              <a:t>Unfortunately, there was no data about the overall bike traffic in Konstanz. Therefore, I assumed that the total bike flow towards each side of the ‘’</a:t>
            </a:r>
            <a:r>
              <a:rPr lang="en-US" dirty="0" err="1"/>
              <a:t>Fahrradbrücke</a:t>
            </a:r>
            <a:r>
              <a:rPr lang="en-US" dirty="0"/>
              <a:t>’’ can be perfectly representative of the total bike flow in the city.</a:t>
            </a:r>
            <a:endParaRPr lang="tr-TR" dirty="0"/>
          </a:p>
        </p:txBody>
      </p:sp>
    </p:spTree>
    <p:extLst>
      <p:ext uri="{BB962C8B-B14F-4D97-AF65-F5344CB8AC3E}">
        <p14:creationId xmlns:p14="http://schemas.microsoft.com/office/powerpoint/2010/main" val="4006730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A4555-2083-D811-C0A0-1247404A5376}"/>
              </a:ext>
            </a:extLst>
          </p:cNvPr>
          <p:cNvSpPr>
            <a:spLocks noGrp="1"/>
          </p:cNvSpPr>
          <p:nvPr>
            <p:ph type="title"/>
          </p:nvPr>
        </p:nvSpPr>
        <p:spPr/>
        <p:txBody>
          <a:bodyPr/>
          <a:lstStyle/>
          <a:p>
            <a:r>
              <a:rPr lang="tr-TR" dirty="0" err="1"/>
              <a:t>Overview</a:t>
            </a:r>
            <a:r>
              <a:rPr lang="tr-TR" dirty="0"/>
              <a:t> on </a:t>
            </a:r>
            <a:r>
              <a:rPr lang="tr-TR" dirty="0" err="1"/>
              <a:t>the</a:t>
            </a:r>
            <a:r>
              <a:rPr lang="tr-TR" dirty="0"/>
              <a:t> Bicycle Bridge </a:t>
            </a:r>
            <a:r>
              <a:rPr lang="tr-TR" dirty="0" err="1"/>
              <a:t>Dataset</a:t>
            </a:r>
            <a:endParaRPr lang="tr-TR" dirty="0"/>
          </a:p>
        </p:txBody>
      </p:sp>
      <p:pic>
        <p:nvPicPr>
          <p:cNvPr id="5" name="Picture 4">
            <a:extLst>
              <a:ext uri="{FF2B5EF4-FFF2-40B4-BE49-F238E27FC236}">
                <a16:creationId xmlns:a16="http://schemas.microsoft.com/office/drawing/2014/main" id="{8288D194-A092-3006-49F1-B141072C84C7}"/>
              </a:ext>
            </a:extLst>
          </p:cNvPr>
          <p:cNvPicPr>
            <a:picLocks noChangeAspect="1"/>
          </p:cNvPicPr>
          <p:nvPr/>
        </p:nvPicPr>
        <p:blipFill>
          <a:blip r:embed="rId2"/>
          <a:stretch>
            <a:fillRect/>
          </a:stretch>
        </p:blipFill>
        <p:spPr>
          <a:xfrm>
            <a:off x="963485" y="1615283"/>
            <a:ext cx="10265030" cy="1813717"/>
          </a:xfrm>
          <a:prstGeom prst="rect">
            <a:avLst/>
          </a:prstGeom>
        </p:spPr>
      </p:pic>
      <p:sp>
        <p:nvSpPr>
          <p:cNvPr id="6" name="TextBox 5">
            <a:extLst>
              <a:ext uri="{FF2B5EF4-FFF2-40B4-BE49-F238E27FC236}">
                <a16:creationId xmlns:a16="http://schemas.microsoft.com/office/drawing/2014/main" id="{BA0223C6-767B-FDAF-2870-00BC8CC8215E}"/>
              </a:ext>
            </a:extLst>
          </p:cNvPr>
          <p:cNvSpPr txBox="1"/>
          <p:nvPr/>
        </p:nvSpPr>
        <p:spPr>
          <a:xfrm>
            <a:off x="963485" y="3943927"/>
            <a:ext cx="10265029" cy="2031325"/>
          </a:xfrm>
          <a:prstGeom prst="rect">
            <a:avLst/>
          </a:prstGeom>
          <a:noFill/>
        </p:spPr>
        <p:txBody>
          <a:bodyPr wrap="square" rtlCol="0">
            <a:spAutoFit/>
          </a:bodyPr>
          <a:lstStyle/>
          <a:p>
            <a:r>
              <a:rPr lang="tr-TR" dirty="0" err="1"/>
              <a:t>The</a:t>
            </a:r>
            <a:r>
              <a:rPr lang="tr-TR" dirty="0"/>
              <a:t> </a:t>
            </a:r>
            <a:r>
              <a:rPr lang="tr-TR" dirty="0" err="1"/>
              <a:t>bicycle</a:t>
            </a:r>
            <a:r>
              <a:rPr lang="tr-TR" dirty="0"/>
              <a:t> </a:t>
            </a:r>
            <a:r>
              <a:rPr lang="tr-TR" dirty="0" err="1"/>
              <a:t>bridge</a:t>
            </a:r>
            <a:r>
              <a:rPr lang="tr-TR" dirty="0"/>
              <a:t> </a:t>
            </a:r>
            <a:r>
              <a:rPr lang="tr-TR" dirty="0" err="1"/>
              <a:t>dataset</a:t>
            </a:r>
            <a:r>
              <a:rPr lang="tr-TR" dirty="0"/>
              <a:t> </a:t>
            </a:r>
            <a:r>
              <a:rPr lang="tr-TR" dirty="0" err="1"/>
              <a:t>contains</a:t>
            </a:r>
            <a:r>
              <a:rPr lang="tr-TR" dirty="0"/>
              <a:t> </a:t>
            </a:r>
            <a:r>
              <a:rPr lang="tr-TR" dirty="0" err="1"/>
              <a:t>information</a:t>
            </a:r>
            <a:r>
              <a:rPr lang="tr-TR" dirty="0"/>
              <a:t> </a:t>
            </a:r>
            <a:r>
              <a:rPr lang="tr-TR" dirty="0" err="1"/>
              <a:t>about</a:t>
            </a:r>
            <a:r>
              <a:rPr lang="tr-TR" dirty="0"/>
              <a:t> </a:t>
            </a:r>
            <a:r>
              <a:rPr lang="tr-TR" dirty="0" err="1"/>
              <a:t>the</a:t>
            </a:r>
            <a:r>
              <a:rPr lang="tr-TR" dirty="0"/>
              <a:t> </a:t>
            </a:r>
            <a:r>
              <a:rPr lang="tr-TR" dirty="0" err="1"/>
              <a:t>bicycle</a:t>
            </a:r>
            <a:r>
              <a:rPr lang="tr-TR" dirty="0"/>
              <a:t> </a:t>
            </a:r>
            <a:r>
              <a:rPr lang="tr-TR" dirty="0" err="1"/>
              <a:t>flow</a:t>
            </a:r>
            <a:r>
              <a:rPr lang="tr-TR" dirty="0"/>
              <a:t> of </a:t>
            </a:r>
            <a:r>
              <a:rPr lang="tr-TR" dirty="0" err="1"/>
              <a:t>each</a:t>
            </a:r>
            <a:r>
              <a:rPr lang="tr-TR" dirty="0"/>
              <a:t> </a:t>
            </a:r>
            <a:r>
              <a:rPr lang="tr-TR" dirty="0" err="1"/>
              <a:t>side</a:t>
            </a:r>
            <a:r>
              <a:rPr lang="tr-TR" dirty="0"/>
              <a:t> of </a:t>
            </a:r>
            <a:r>
              <a:rPr lang="tr-TR" dirty="0" err="1"/>
              <a:t>the</a:t>
            </a:r>
            <a:r>
              <a:rPr lang="tr-TR" dirty="0"/>
              <a:t> </a:t>
            </a:r>
            <a:r>
              <a:rPr lang="tr-TR" dirty="0" err="1"/>
              <a:t>city</a:t>
            </a:r>
            <a:r>
              <a:rPr lang="tr-TR" dirty="0"/>
              <a:t> (</a:t>
            </a:r>
            <a:r>
              <a:rPr lang="tr-TR" dirty="0" err="1"/>
              <a:t>Fahrradbruecke</a:t>
            </a:r>
            <a:r>
              <a:rPr lang="tr-TR" dirty="0"/>
              <a:t> </a:t>
            </a:r>
            <a:r>
              <a:rPr lang="tr-TR" dirty="0" err="1"/>
              <a:t>stadteinwaerts</a:t>
            </a:r>
            <a:r>
              <a:rPr lang="tr-TR" dirty="0"/>
              <a:t> - </a:t>
            </a:r>
            <a:r>
              <a:rPr lang="tr-TR" dirty="0" err="1"/>
              <a:t>Fahrradbruecke</a:t>
            </a:r>
            <a:r>
              <a:rPr lang="tr-TR" dirty="0"/>
              <a:t> </a:t>
            </a:r>
            <a:r>
              <a:rPr lang="tr-TR" dirty="0" err="1"/>
              <a:t>stadtauswaerts</a:t>
            </a:r>
            <a:r>
              <a:rPr lang="tr-TR" dirty="0"/>
              <a:t>) </a:t>
            </a:r>
            <a:r>
              <a:rPr lang="tr-TR" dirty="0" err="1"/>
              <a:t>and</a:t>
            </a:r>
            <a:r>
              <a:rPr lang="tr-TR" dirty="0"/>
              <a:t> total </a:t>
            </a:r>
            <a:r>
              <a:rPr lang="tr-TR" dirty="0" err="1"/>
              <a:t>bicycle</a:t>
            </a:r>
            <a:r>
              <a:rPr lang="tr-TR" dirty="0"/>
              <a:t> </a:t>
            </a:r>
            <a:r>
              <a:rPr lang="tr-TR" dirty="0" err="1"/>
              <a:t>flow</a:t>
            </a:r>
            <a:r>
              <a:rPr lang="tr-TR" dirty="0"/>
              <a:t> (</a:t>
            </a:r>
            <a:r>
              <a:rPr lang="tr-TR" dirty="0" err="1"/>
              <a:t>Fahrradbruecke</a:t>
            </a:r>
            <a:r>
              <a:rPr lang="tr-TR" dirty="0"/>
              <a:t>). </a:t>
            </a:r>
            <a:r>
              <a:rPr lang="tr-TR" dirty="0" err="1"/>
              <a:t>In</a:t>
            </a:r>
            <a:r>
              <a:rPr lang="tr-TR" dirty="0"/>
              <a:t> </a:t>
            </a:r>
            <a:r>
              <a:rPr lang="tr-TR" dirty="0" err="1"/>
              <a:t>addition</a:t>
            </a:r>
            <a:r>
              <a:rPr lang="tr-TR" dirty="0"/>
              <a:t> </a:t>
            </a:r>
            <a:r>
              <a:rPr lang="tr-TR" dirty="0" err="1"/>
              <a:t>to</a:t>
            </a:r>
            <a:r>
              <a:rPr lang="tr-TR" dirty="0"/>
              <a:t> </a:t>
            </a:r>
            <a:r>
              <a:rPr lang="tr-TR" dirty="0" err="1"/>
              <a:t>these</a:t>
            </a:r>
            <a:r>
              <a:rPr lang="tr-TR" dirty="0"/>
              <a:t> </a:t>
            </a:r>
            <a:r>
              <a:rPr lang="tr-TR" dirty="0" err="1"/>
              <a:t>columns</a:t>
            </a:r>
            <a:r>
              <a:rPr lang="tr-TR" dirty="0"/>
              <a:t>, </a:t>
            </a:r>
            <a:r>
              <a:rPr lang="tr-TR" dirty="0" err="1"/>
              <a:t>weather-related</a:t>
            </a:r>
            <a:r>
              <a:rPr lang="tr-TR" dirty="0"/>
              <a:t> data </a:t>
            </a:r>
            <a:r>
              <a:rPr lang="tr-TR" dirty="0" err="1"/>
              <a:t>also</a:t>
            </a:r>
            <a:r>
              <a:rPr lang="tr-TR" dirty="0"/>
              <a:t> is </a:t>
            </a:r>
            <a:r>
              <a:rPr lang="tr-TR" dirty="0" err="1"/>
              <a:t>involved</a:t>
            </a:r>
            <a:r>
              <a:rPr lang="tr-TR" dirty="0"/>
              <a:t> (</a:t>
            </a:r>
            <a:r>
              <a:rPr lang="tr-TR" dirty="0" err="1"/>
              <a:t>Symbol</a:t>
            </a:r>
            <a:r>
              <a:rPr lang="tr-TR" dirty="0"/>
              <a:t> </a:t>
            </a:r>
            <a:r>
              <a:rPr lang="tr-TR" dirty="0" err="1"/>
              <a:t>Wetter</a:t>
            </a:r>
            <a:r>
              <a:rPr lang="tr-TR" dirty="0"/>
              <a:t>, </a:t>
            </a:r>
            <a:r>
              <a:rPr lang="tr-TR" dirty="0" err="1"/>
              <a:t>Temperatur</a:t>
            </a:r>
            <a:r>
              <a:rPr lang="tr-TR" dirty="0"/>
              <a:t>, </a:t>
            </a:r>
            <a:r>
              <a:rPr lang="tr-TR" dirty="0" err="1"/>
              <a:t>Gefuehlete</a:t>
            </a:r>
            <a:r>
              <a:rPr lang="tr-TR" dirty="0"/>
              <a:t> </a:t>
            </a:r>
            <a:r>
              <a:rPr lang="tr-TR" dirty="0" err="1"/>
              <a:t>Temperatur</a:t>
            </a:r>
            <a:r>
              <a:rPr lang="tr-TR" dirty="0"/>
              <a:t> </a:t>
            </a:r>
            <a:r>
              <a:rPr lang="tr-TR" dirty="0" err="1"/>
              <a:t>and</a:t>
            </a:r>
            <a:r>
              <a:rPr lang="tr-TR" dirty="0"/>
              <a:t> </a:t>
            </a:r>
            <a:r>
              <a:rPr lang="tr-TR" dirty="0" err="1"/>
              <a:t>Regen</a:t>
            </a:r>
            <a:r>
              <a:rPr lang="tr-TR" dirty="0"/>
              <a:t>). </a:t>
            </a:r>
            <a:r>
              <a:rPr lang="en-US" dirty="0"/>
              <a:t>The data have been collected within the one-hour time interval.</a:t>
            </a:r>
            <a:endParaRPr lang="tr-TR" dirty="0"/>
          </a:p>
          <a:p>
            <a:endParaRPr lang="tr-TR" dirty="0"/>
          </a:p>
          <a:p>
            <a:r>
              <a:rPr lang="en-US" u="sng" dirty="0"/>
              <a:t>In the project, ‘’</a:t>
            </a:r>
            <a:r>
              <a:rPr lang="en-US" u="sng" dirty="0" err="1"/>
              <a:t>Fahrradbruecke</a:t>
            </a:r>
            <a:r>
              <a:rPr lang="en-US" u="sng" dirty="0"/>
              <a:t>’’ column was nominated as the ‘’Total bike count’’ in the city regarding the explanation in the previous slide.</a:t>
            </a:r>
            <a:endParaRPr lang="tr-TR" u="sng" dirty="0"/>
          </a:p>
        </p:txBody>
      </p:sp>
      <p:sp>
        <p:nvSpPr>
          <p:cNvPr id="8" name="TextBox 7">
            <a:extLst>
              <a:ext uri="{FF2B5EF4-FFF2-40B4-BE49-F238E27FC236}">
                <a16:creationId xmlns:a16="http://schemas.microsoft.com/office/drawing/2014/main" id="{A4A07EB1-0C68-C2E6-C261-D7CE2C06A094}"/>
              </a:ext>
            </a:extLst>
          </p:cNvPr>
          <p:cNvSpPr txBox="1"/>
          <p:nvPr/>
        </p:nvSpPr>
        <p:spPr>
          <a:xfrm>
            <a:off x="8571345" y="3429000"/>
            <a:ext cx="6096000" cy="369332"/>
          </a:xfrm>
          <a:prstGeom prst="rect">
            <a:avLst/>
          </a:prstGeom>
          <a:noFill/>
        </p:spPr>
        <p:txBody>
          <a:bodyPr wrap="square">
            <a:spAutoFit/>
          </a:bodyPr>
          <a:lstStyle/>
          <a:p>
            <a:r>
              <a:rPr lang="tr-TR" b="0" i="0" dirty="0">
                <a:solidFill>
                  <a:srgbClr val="D4D4D4"/>
                </a:solidFill>
                <a:effectLst/>
                <a:latin typeface="Segoe WPC"/>
              </a:rPr>
              <a:t>8785 </a:t>
            </a:r>
            <a:r>
              <a:rPr lang="tr-TR" b="0" i="0" dirty="0" err="1">
                <a:solidFill>
                  <a:srgbClr val="D4D4D4"/>
                </a:solidFill>
                <a:effectLst/>
                <a:latin typeface="Segoe WPC"/>
              </a:rPr>
              <a:t>rows</a:t>
            </a:r>
            <a:r>
              <a:rPr lang="tr-TR" b="0" i="0" dirty="0">
                <a:solidFill>
                  <a:srgbClr val="D4D4D4"/>
                </a:solidFill>
                <a:effectLst/>
                <a:latin typeface="Segoe WPC"/>
              </a:rPr>
              <a:t> × 12 </a:t>
            </a:r>
            <a:r>
              <a:rPr lang="tr-TR" b="0" i="0" dirty="0" err="1">
                <a:solidFill>
                  <a:srgbClr val="D4D4D4"/>
                </a:solidFill>
                <a:effectLst/>
                <a:latin typeface="Segoe WPC"/>
              </a:rPr>
              <a:t>columns</a:t>
            </a:r>
            <a:endParaRPr lang="tr-TR" dirty="0"/>
          </a:p>
        </p:txBody>
      </p:sp>
    </p:spTree>
    <p:extLst>
      <p:ext uri="{BB962C8B-B14F-4D97-AF65-F5344CB8AC3E}">
        <p14:creationId xmlns:p14="http://schemas.microsoft.com/office/powerpoint/2010/main" val="1862453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F113B-FF89-6606-F460-C5A807677068}"/>
              </a:ext>
            </a:extLst>
          </p:cNvPr>
          <p:cNvSpPr>
            <a:spLocks noGrp="1"/>
          </p:cNvSpPr>
          <p:nvPr>
            <p:ph type="title"/>
          </p:nvPr>
        </p:nvSpPr>
        <p:spPr/>
        <p:txBody>
          <a:bodyPr/>
          <a:lstStyle/>
          <a:p>
            <a:r>
              <a:rPr lang="tr-TR" dirty="0" err="1"/>
              <a:t>Overview</a:t>
            </a:r>
            <a:r>
              <a:rPr lang="tr-TR" dirty="0"/>
              <a:t> on </a:t>
            </a:r>
            <a:r>
              <a:rPr lang="tr-TR" dirty="0" err="1"/>
              <a:t>the</a:t>
            </a:r>
            <a:r>
              <a:rPr lang="tr-TR" dirty="0"/>
              <a:t> </a:t>
            </a:r>
            <a:r>
              <a:rPr lang="tr-TR" dirty="0" err="1"/>
              <a:t>Traffic</a:t>
            </a:r>
            <a:r>
              <a:rPr lang="tr-TR" dirty="0"/>
              <a:t> </a:t>
            </a:r>
            <a:r>
              <a:rPr lang="tr-TR" dirty="0" err="1"/>
              <a:t>Accidents</a:t>
            </a:r>
            <a:r>
              <a:rPr lang="tr-TR" dirty="0"/>
              <a:t> </a:t>
            </a:r>
            <a:r>
              <a:rPr lang="tr-TR" dirty="0" err="1"/>
              <a:t>Dataset</a:t>
            </a:r>
            <a:endParaRPr lang="tr-TR" dirty="0"/>
          </a:p>
        </p:txBody>
      </p:sp>
      <p:pic>
        <p:nvPicPr>
          <p:cNvPr id="5" name="Picture 4">
            <a:extLst>
              <a:ext uri="{FF2B5EF4-FFF2-40B4-BE49-F238E27FC236}">
                <a16:creationId xmlns:a16="http://schemas.microsoft.com/office/drawing/2014/main" id="{6746E03A-579D-CBC0-0B37-C73323DA3F51}"/>
              </a:ext>
            </a:extLst>
          </p:cNvPr>
          <p:cNvPicPr>
            <a:picLocks noChangeAspect="1"/>
          </p:cNvPicPr>
          <p:nvPr/>
        </p:nvPicPr>
        <p:blipFill>
          <a:blip r:embed="rId2"/>
          <a:stretch>
            <a:fillRect/>
          </a:stretch>
        </p:blipFill>
        <p:spPr>
          <a:xfrm>
            <a:off x="0" y="1690688"/>
            <a:ext cx="12192000" cy="2036731"/>
          </a:xfrm>
          <a:prstGeom prst="rect">
            <a:avLst/>
          </a:prstGeom>
        </p:spPr>
      </p:pic>
      <p:sp>
        <p:nvSpPr>
          <p:cNvPr id="6" name="TextBox 5">
            <a:extLst>
              <a:ext uri="{FF2B5EF4-FFF2-40B4-BE49-F238E27FC236}">
                <a16:creationId xmlns:a16="http://schemas.microsoft.com/office/drawing/2014/main" id="{31AB2006-BC14-DB47-0CE5-5C648E83B3A9}"/>
              </a:ext>
            </a:extLst>
          </p:cNvPr>
          <p:cNvSpPr txBox="1"/>
          <p:nvPr/>
        </p:nvSpPr>
        <p:spPr>
          <a:xfrm>
            <a:off x="930564" y="4463057"/>
            <a:ext cx="10423236" cy="923330"/>
          </a:xfrm>
          <a:prstGeom prst="rect">
            <a:avLst/>
          </a:prstGeom>
          <a:noFill/>
        </p:spPr>
        <p:txBody>
          <a:bodyPr wrap="square" rtlCol="0">
            <a:spAutoFit/>
          </a:bodyPr>
          <a:lstStyle/>
          <a:p>
            <a:r>
              <a:rPr lang="en-US" dirty="0"/>
              <a:t>The city of Konstanz, collected traffic accident data with the consideration of the various conditions such as the severity of the accident, a bike or motorbike was involved in the accident, the exact location of the accident, a pedestrian was involved in the accident, how was the lighting condition etc.</a:t>
            </a:r>
            <a:endParaRPr lang="tr-TR" dirty="0"/>
          </a:p>
        </p:txBody>
      </p:sp>
      <p:sp>
        <p:nvSpPr>
          <p:cNvPr id="8" name="TextBox 7">
            <a:extLst>
              <a:ext uri="{FF2B5EF4-FFF2-40B4-BE49-F238E27FC236}">
                <a16:creationId xmlns:a16="http://schemas.microsoft.com/office/drawing/2014/main" id="{5D2ADD97-771A-2415-1D04-75383BD75F6C}"/>
              </a:ext>
            </a:extLst>
          </p:cNvPr>
          <p:cNvSpPr txBox="1"/>
          <p:nvPr/>
        </p:nvSpPr>
        <p:spPr>
          <a:xfrm>
            <a:off x="9541164" y="3801034"/>
            <a:ext cx="6096000" cy="369332"/>
          </a:xfrm>
          <a:prstGeom prst="rect">
            <a:avLst/>
          </a:prstGeom>
          <a:noFill/>
        </p:spPr>
        <p:txBody>
          <a:bodyPr wrap="square">
            <a:spAutoFit/>
          </a:bodyPr>
          <a:lstStyle/>
          <a:p>
            <a:r>
              <a:rPr lang="tr-TR" b="0" i="0" dirty="0">
                <a:solidFill>
                  <a:srgbClr val="D4D4D4"/>
                </a:solidFill>
                <a:effectLst/>
                <a:latin typeface="Segoe WPC"/>
              </a:rPr>
              <a:t>273 </a:t>
            </a:r>
            <a:r>
              <a:rPr lang="tr-TR" b="0" i="0" dirty="0" err="1">
                <a:solidFill>
                  <a:srgbClr val="D4D4D4"/>
                </a:solidFill>
                <a:effectLst/>
                <a:latin typeface="Segoe WPC"/>
              </a:rPr>
              <a:t>rows</a:t>
            </a:r>
            <a:r>
              <a:rPr lang="tr-TR" b="0" i="0" dirty="0">
                <a:solidFill>
                  <a:srgbClr val="D4D4D4"/>
                </a:solidFill>
                <a:effectLst/>
                <a:latin typeface="Segoe WPC"/>
              </a:rPr>
              <a:t> × 22 </a:t>
            </a:r>
            <a:r>
              <a:rPr lang="tr-TR" b="0" i="0" dirty="0" err="1">
                <a:solidFill>
                  <a:srgbClr val="D4D4D4"/>
                </a:solidFill>
                <a:effectLst/>
                <a:latin typeface="Segoe WPC"/>
              </a:rPr>
              <a:t>columns</a:t>
            </a:r>
            <a:endParaRPr lang="tr-TR" dirty="0"/>
          </a:p>
        </p:txBody>
      </p:sp>
    </p:spTree>
    <p:extLst>
      <p:ext uri="{BB962C8B-B14F-4D97-AF65-F5344CB8AC3E}">
        <p14:creationId xmlns:p14="http://schemas.microsoft.com/office/powerpoint/2010/main" val="1576533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764756-4554-5DB7-7441-095322D5D26D}"/>
              </a:ext>
            </a:extLst>
          </p:cNvPr>
          <p:cNvSpPr>
            <a:spLocks noGrp="1"/>
          </p:cNvSpPr>
          <p:nvPr>
            <p:ph idx="1"/>
          </p:nvPr>
        </p:nvSpPr>
        <p:spPr>
          <a:xfrm>
            <a:off x="838200" y="638175"/>
            <a:ext cx="10515600" cy="5538788"/>
          </a:xfrm>
        </p:spPr>
        <p:txBody>
          <a:bodyPr>
            <a:normAutofit/>
          </a:bodyPr>
          <a:lstStyle/>
          <a:p>
            <a:pPr marL="0" indent="0">
              <a:buNone/>
            </a:pPr>
            <a:r>
              <a:rPr lang="tr-TR" dirty="0" err="1"/>
              <a:t>Possible</a:t>
            </a:r>
            <a:r>
              <a:rPr lang="tr-TR" dirty="0"/>
              <a:t> </a:t>
            </a:r>
            <a:r>
              <a:rPr lang="tr-TR" dirty="0" err="1"/>
              <a:t>questions</a:t>
            </a:r>
            <a:r>
              <a:rPr lang="tr-TR" dirty="0"/>
              <a:t>:</a:t>
            </a:r>
          </a:p>
          <a:p>
            <a:r>
              <a:rPr lang="tr-TR" dirty="0"/>
              <a:t>How </a:t>
            </a:r>
            <a:r>
              <a:rPr lang="tr-TR" dirty="0" err="1"/>
              <a:t>bike</a:t>
            </a:r>
            <a:r>
              <a:rPr lang="tr-TR" dirty="0"/>
              <a:t> </a:t>
            </a:r>
            <a:r>
              <a:rPr lang="tr-TR" dirty="0" err="1"/>
              <a:t>counts</a:t>
            </a:r>
            <a:r>
              <a:rPr lang="tr-TR" dirty="0"/>
              <a:t> </a:t>
            </a:r>
            <a:r>
              <a:rPr lang="tr-TR" dirty="0" err="1"/>
              <a:t>and</a:t>
            </a:r>
            <a:r>
              <a:rPr lang="tr-TR" dirty="0"/>
              <a:t> </a:t>
            </a:r>
            <a:r>
              <a:rPr lang="tr-TR" dirty="0" err="1"/>
              <a:t>traffic</a:t>
            </a:r>
            <a:r>
              <a:rPr lang="tr-TR" dirty="0"/>
              <a:t> </a:t>
            </a:r>
            <a:r>
              <a:rPr lang="tr-TR" dirty="0" err="1"/>
              <a:t>accident</a:t>
            </a:r>
            <a:r>
              <a:rPr lang="tr-TR" dirty="0"/>
              <a:t> </a:t>
            </a:r>
            <a:r>
              <a:rPr lang="tr-TR" dirty="0" err="1"/>
              <a:t>have</a:t>
            </a:r>
            <a:r>
              <a:rPr lang="tr-TR" dirty="0"/>
              <a:t> </a:t>
            </a:r>
            <a:r>
              <a:rPr lang="tr-TR" dirty="0" err="1"/>
              <a:t>changed</a:t>
            </a:r>
            <a:r>
              <a:rPr lang="tr-TR" dirty="0"/>
              <a:t> </a:t>
            </a:r>
            <a:r>
              <a:rPr lang="tr-TR" dirty="0" err="1"/>
              <a:t>subject</a:t>
            </a:r>
            <a:r>
              <a:rPr lang="tr-TR" dirty="0"/>
              <a:t> </a:t>
            </a:r>
            <a:r>
              <a:rPr lang="tr-TR" dirty="0" err="1"/>
              <a:t>to</a:t>
            </a:r>
            <a:r>
              <a:rPr lang="tr-TR" dirty="0"/>
              <a:t> </a:t>
            </a:r>
            <a:r>
              <a:rPr lang="tr-TR" dirty="0" err="1"/>
              <a:t>the</a:t>
            </a:r>
            <a:r>
              <a:rPr lang="tr-TR" dirty="0"/>
              <a:t> </a:t>
            </a:r>
            <a:r>
              <a:rPr lang="tr-TR" dirty="0" err="1"/>
              <a:t>date</a:t>
            </a:r>
            <a:r>
              <a:rPr lang="tr-TR" dirty="0"/>
              <a:t> </a:t>
            </a:r>
            <a:r>
              <a:rPr lang="tr-TR" dirty="0" err="1"/>
              <a:t>parameters</a:t>
            </a:r>
            <a:r>
              <a:rPr lang="tr-TR" dirty="0"/>
              <a:t> (</a:t>
            </a:r>
            <a:r>
              <a:rPr lang="tr-TR" dirty="0" err="1"/>
              <a:t>month</a:t>
            </a:r>
            <a:r>
              <a:rPr lang="tr-TR" dirty="0"/>
              <a:t>, </a:t>
            </a:r>
            <a:r>
              <a:rPr lang="tr-TR" dirty="0" err="1"/>
              <a:t>day</a:t>
            </a:r>
            <a:r>
              <a:rPr lang="tr-TR" dirty="0"/>
              <a:t> of </a:t>
            </a:r>
            <a:r>
              <a:rPr lang="tr-TR" dirty="0" err="1"/>
              <a:t>the</a:t>
            </a:r>
            <a:r>
              <a:rPr lang="tr-TR" dirty="0"/>
              <a:t> </a:t>
            </a:r>
            <a:r>
              <a:rPr lang="tr-TR" dirty="0" err="1"/>
              <a:t>week</a:t>
            </a:r>
            <a:r>
              <a:rPr lang="tr-TR" dirty="0"/>
              <a:t> </a:t>
            </a:r>
            <a:r>
              <a:rPr lang="tr-TR" dirty="0" err="1"/>
              <a:t>and</a:t>
            </a:r>
            <a:r>
              <a:rPr lang="tr-TR" dirty="0"/>
              <a:t> </a:t>
            </a:r>
            <a:r>
              <a:rPr lang="tr-TR" dirty="0" err="1"/>
              <a:t>hour</a:t>
            </a:r>
            <a:r>
              <a:rPr lang="tr-TR" dirty="0"/>
              <a:t> of </a:t>
            </a:r>
            <a:r>
              <a:rPr lang="tr-TR" dirty="0" err="1"/>
              <a:t>the</a:t>
            </a:r>
            <a:r>
              <a:rPr lang="tr-TR" dirty="0"/>
              <a:t> </a:t>
            </a:r>
            <a:r>
              <a:rPr lang="tr-TR" dirty="0" err="1"/>
              <a:t>day</a:t>
            </a:r>
            <a:r>
              <a:rPr lang="tr-TR" dirty="0"/>
              <a:t>)?</a:t>
            </a:r>
          </a:p>
          <a:p>
            <a:r>
              <a:rPr lang="en-US" dirty="0"/>
              <a:t>Is there a meaningful relationship between bike-involved accidents and </a:t>
            </a:r>
            <a:r>
              <a:rPr lang="tr-TR" dirty="0" err="1"/>
              <a:t>average</a:t>
            </a:r>
            <a:r>
              <a:rPr lang="en-US" dirty="0"/>
              <a:t> bike counts on flow?</a:t>
            </a:r>
            <a:endParaRPr lang="tr-TR" dirty="0"/>
          </a:p>
          <a:p>
            <a:r>
              <a:rPr lang="tr-TR" dirty="0" err="1"/>
              <a:t>What</a:t>
            </a:r>
            <a:r>
              <a:rPr lang="tr-TR" dirty="0"/>
              <a:t> </a:t>
            </a:r>
            <a:r>
              <a:rPr lang="tr-TR" dirty="0" err="1"/>
              <a:t>really</a:t>
            </a:r>
            <a:r>
              <a:rPr lang="tr-TR" dirty="0"/>
              <a:t> </a:t>
            </a:r>
            <a:r>
              <a:rPr lang="tr-TR" dirty="0" err="1"/>
              <a:t>affects</a:t>
            </a:r>
            <a:r>
              <a:rPr lang="tr-TR" dirty="0"/>
              <a:t> </a:t>
            </a:r>
            <a:r>
              <a:rPr lang="tr-TR" dirty="0" err="1"/>
              <a:t>the</a:t>
            </a:r>
            <a:r>
              <a:rPr lang="tr-TR" dirty="0"/>
              <a:t> </a:t>
            </a:r>
            <a:r>
              <a:rPr lang="tr-TR" dirty="0" err="1"/>
              <a:t>bike</a:t>
            </a:r>
            <a:r>
              <a:rPr lang="tr-TR" dirty="0"/>
              <a:t> </a:t>
            </a:r>
            <a:r>
              <a:rPr lang="tr-TR" dirty="0" err="1"/>
              <a:t>counts</a:t>
            </a:r>
            <a:r>
              <a:rPr lang="tr-TR" dirty="0"/>
              <a:t> </a:t>
            </a:r>
            <a:r>
              <a:rPr lang="tr-TR" dirty="0" err="1"/>
              <a:t>and</a:t>
            </a:r>
            <a:r>
              <a:rPr lang="tr-TR" dirty="0"/>
              <a:t> </a:t>
            </a:r>
            <a:r>
              <a:rPr lang="tr-TR" dirty="0" err="1"/>
              <a:t>traffic</a:t>
            </a:r>
            <a:r>
              <a:rPr lang="tr-TR" dirty="0"/>
              <a:t> </a:t>
            </a:r>
            <a:r>
              <a:rPr lang="tr-TR" dirty="0" err="1"/>
              <a:t>accidents</a:t>
            </a:r>
            <a:r>
              <a:rPr lang="tr-TR" dirty="0"/>
              <a:t>?</a:t>
            </a:r>
          </a:p>
          <a:p>
            <a:r>
              <a:rPr lang="tr-TR" dirty="0" err="1"/>
              <a:t>What</a:t>
            </a:r>
            <a:r>
              <a:rPr lang="tr-TR" dirty="0"/>
              <a:t> </a:t>
            </a:r>
            <a:r>
              <a:rPr lang="tr-TR" dirty="0" err="1"/>
              <a:t>would</a:t>
            </a:r>
            <a:r>
              <a:rPr lang="tr-TR" dirty="0"/>
              <a:t> be </a:t>
            </a:r>
            <a:r>
              <a:rPr lang="tr-TR" dirty="0" err="1"/>
              <a:t>the</a:t>
            </a:r>
            <a:r>
              <a:rPr lang="tr-TR" dirty="0"/>
              <a:t> </a:t>
            </a:r>
            <a:r>
              <a:rPr lang="tr-TR" dirty="0" err="1"/>
              <a:t>best</a:t>
            </a:r>
            <a:r>
              <a:rPr lang="tr-TR" dirty="0"/>
              <a:t> </a:t>
            </a:r>
            <a:r>
              <a:rPr lang="tr-TR" dirty="0" err="1"/>
              <a:t>prediction</a:t>
            </a:r>
            <a:r>
              <a:rPr lang="tr-TR" dirty="0"/>
              <a:t> </a:t>
            </a:r>
            <a:r>
              <a:rPr lang="tr-TR" dirty="0" err="1"/>
              <a:t>tool</a:t>
            </a:r>
            <a:r>
              <a:rPr lang="tr-TR" dirty="0"/>
              <a:t> </a:t>
            </a:r>
            <a:r>
              <a:rPr lang="tr-TR" dirty="0" err="1"/>
              <a:t>to</a:t>
            </a:r>
            <a:r>
              <a:rPr lang="tr-TR" dirty="0"/>
              <a:t> </a:t>
            </a:r>
            <a:r>
              <a:rPr lang="tr-TR" dirty="0" err="1"/>
              <a:t>predict</a:t>
            </a:r>
            <a:r>
              <a:rPr lang="tr-TR" dirty="0"/>
              <a:t> </a:t>
            </a:r>
            <a:r>
              <a:rPr lang="tr-TR" dirty="0" err="1"/>
              <a:t>bike</a:t>
            </a:r>
            <a:r>
              <a:rPr lang="tr-TR" dirty="0"/>
              <a:t> </a:t>
            </a:r>
            <a:r>
              <a:rPr lang="tr-TR" dirty="0" err="1"/>
              <a:t>counts</a:t>
            </a:r>
            <a:r>
              <a:rPr lang="tr-TR" dirty="0"/>
              <a:t> </a:t>
            </a:r>
            <a:r>
              <a:rPr lang="tr-TR" dirty="0" err="1"/>
              <a:t>and</a:t>
            </a:r>
            <a:r>
              <a:rPr lang="tr-TR" dirty="0"/>
              <a:t> </a:t>
            </a:r>
            <a:r>
              <a:rPr lang="tr-TR" dirty="0" err="1"/>
              <a:t>bike</a:t>
            </a:r>
            <a:r>
              <a:rPr lang="tr-TR" dirty="0"/>
              <a:t> </a:t>
            </a:r>
            <a:r>
              <a:rPr lang="tr-TR" dirty="0" err="1"/>
              <a:t>involved-traffic</a:t>
            </a:r>
            <a:r>
              <a:rPr lang="tr-TR" dirty="0"/>
              <a:t> </a:t>
            </a:r>
            <a:r>
              <a:rPr lang="tr-TR" dirty="0" err="1"/>
              <a:t>accidents</a:t>
            </a:r>
            <a:r>
              <a:rPr lang="tr-TR" dirty="0"/>
              <a:t>?</a:t>
            </a:r>
          </a:p>
          <a:p>
            <a:r>
              <a:rPr lang="en-US" dirty="0"/>
              <a:t>What is the general distribution of traffic accidents over the city? Where are the tricky spots for the bike user?</a:t>
            </a:r>
            <a:endParaRPr lang="tr-TR" dirty="0"/>
          </a:p>
        </p:txBody>
      </p:sp>
    </p:spTree>
    <p:extLst>
      <p:ext uri="{BB962C8B-B14F-4D97-AF65-F5344CB8AC3E}">
        <p14:creationId xmlns:p14="http://schemas.microsoft.com/office/powerpoint/2010/main" val="27455338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456F3-03E0-F76F-7705-290FE3E97391}"/>
              </a:ext>
            </a:extLst>
          </p:cNvPr>
          <p:cNvSpPr>
            <a:spLocks noGrp="1"/>
          </p:cNvSpPr>
          <p:nvPr>
            <p:ph type="title"/>
          </p:nvPr>
        </p:nvSpPr>
        <p:spPr/>
        <p:txBody>
          <a:bodyPr>
            <a:noAutofit/>
          </a:bodyPr>
          <a:lstStyle/>
          <a:p>
            <a:r>
              <a:rPr lang="tr-TR" sz="2800" b="1" dirty="0"/>
              <a:t>How </a:t>
            </a:r>
            <a:r>
              <a:rPr lang="tr-TR" sz="2800" b="1" dirty="0" err="1"/>
              <a:t>bike</a:t>
            </a:r>
            <a:r>
              <a:rPr lang="tr-TR" sz="2800" b="1" dirty="0"/>
              <a:t> </a:t>
            </a:r>
            <a:r>
              <a:rPr lang="tr-TR" sz="2800" b="1" dirty="0" err="1"/>
              <a:t>counts</a:t>
            </a:r>
            <a:r>
              <a:rPr lang="tr-TR" sz="2800" b="1" dirty="0"/>
              <a:t> </a:t>
            </a:r>
            <a:r>
              <a:rPr lang="tr-TR" sz="2800" b="1" dirty="0" err="1"/>
              <a:t>and</a:t>
            </a:r>
            <a:r>
              <a:rPr lang="tr-TR" sz="2800" b="1" dirty="0"/>
              <a:t> </a:t>
            </a:r>
            <a:r>
              <a:rPr lang="tr-TR" sz="2800" b="1" dirty="0" err="1"/>
              <a:t>traffic</a:t>
            </a:r>
            <a:r>
              <a:rPr lang="tr-TR" sz="2800" b="1" dirty="0"/>
              <a:t> </a:t>
            </a:r>
            <a:r>
              <a:rPr lang="tr-TR" sz="2800" b="1" dirty="0" err="1"/>
              <a:t>accident</a:t>
            </a:r>
            <a:r>
              <a:rPr lang="tr-TR" sz="2800" b="1" dirty="0"/>
              <a:t> </a:t>
            </a:r>
            <a:r>
              <a:rPr lang="tr-TR" sz="2800" b="1" dirty="0" err="1"/>
              <a:t>have</a:t>
            </a:r>
            <a:r>
              <a:rPr lang="tr-TR" sz="2800" b="1" dirty="0"/>
              <a:t> </a:t>
            </a:r>
            <a:r>
              <a:rPr lang="tr-TR" sz="2800" b="1" dirty="0" err="1"/>
              <a:t>changed</a:t>
            </a:r>
            <a:r>
              <a:rPr lang="tr-TR" sz="2800" b="1" dirty="0"/>
              <a:t> </a:t>
            </a:r>
            <a:r>
              <a:rPr lang="tr-TR" sz="2800" b="1" dirty="0" err="1"/>
              <a:t>subject</a:t>
            </a:r>
            <a:r>
              <a:rPr lang="tr-TR" sz="2800" b="1" dirty="0"/>
              <a:t> </a:t>
            </a:r>
            <a:r>
              <a:rPr lang="tr-TR" sz="2800" b="1" dirty="0" err="1"/>
              <a:t>to</a:t>
            </a:r>
            <a:r>
              <a:rPr lang="tr-TR" sz="2800" b="1" dirty="0"/>
              <a:t> </a:t>
            </a:r>
            <a:r>
              <a:rPr lang="tr-TR" sz="2800" b="1" dirty="0" err="1"/>
              <a:t>the</a:t>
            </a:r>
            <a:r>
              <a:rPr lang="tr-TR" sz="2800" b="1" dirty="0"/>
              <a:t> </a:t>
            </a:r>
            <a:r>
              <a:rPr lang="tr-TR" sz="2800" b="1" dirty="0" err="1"/>
              <a:t>date</a:t>
            </a:r>
            <a:r>
              <a:rPr lang="tr-TR" sz="2800" b="1" dirty="0"/>
              <a:t> </a:t>
            </a:r>
            <a:r>
              <a:rPr lang="tr-TR" sz="2800" b="1" dirty="0" err="1"/>
              <a:t>parameters</a:t>
            </a:r>
            <a:r>
              <a:rPr lang="tr-TR" sz="2800" b="1" dirty="0"/>
              <a:t> (</a:t>
            </a:r>
            <a:r>
              <a:rPr lang="tr-TR" sz="2800" b="1" dirty="0" err="1"/>
              <a:t>month</a:t>
            </a:r>
            <a:r>
              <a:rPr lang="tr-TR" sz="2800" b="1" dirty="0"/>
              <a:t>, </a:t>
            </a:r>
            <a:r>
              <a:rPr lang="tr-TR" sz="2800" b="1" dirty="0" err="1"/>
              <a:t>day</a:t>
            </a:r>
            <a:r>
              <a:rPr lang="tr-TR" sz="2800" b="1" dirty="0"/>
              <a:t> of </a:t>
            </a:r>
            <a:r>
              <a:rPr lang="tr-TR" sz="2800" b="1" dirty="0" err="1"/>
              <a:t>the</a:t>
            </a:r>
            <a:r>
              <a:rPr lang="tr-TR" sz="2800" b="1" dirty="0"/>
              <a:t> </a:t>
            </a:r>
            <a:r>
              <a:rPr lang="tr-TR" sz="2800" b="1" dirty="0" err="1"/>
              <a:t>week</a:t>
            </a:r>
            <a:r>
              <a:rPr lang="tr-TR" sz="2800" b="1" dirty="0"/>
              <a:t> </a:t>
            </a:r>
            <a:r>
              <a:rPr lang="tr-TR" sz="2800" b="1" dirty="0" err="1"/>
              <a:t>and</a:t>
            </a:r>
            <a:r>
              <a:rPr lang="tr-TR" sz="2800" b="1" dirty="0"/>
              <a:t> </a:t>
            </a:r>
            <a:r>
              <a:rPr lang="tr-TR" sz="2800" b="1" dirty="0" err="1"/>
              <a:t>hour</a:t>
            </a:r>
            <a:r>
              <a:rPr lang="tr-TR" sz="2800" b="1" dirty="0"/>
              <a:t> of </a:t>
            </a:r>
            <a:r>
              <a:rPr lang="tr-TR" sz="2800" b="1" dirty="0" err="1"/>
              <a:t>the</a:t>
            </a:r>
            <a:r>
              <a:rPr lang="tr-TR" sz="2800" b="1" dirty="0"/>
              <a:t> </a:t>
            </a:r>
            <a:r>
              <a:rPr lang="tr-TR" sz="2800" b="1" dirty="0" err="1"/>
              <a:t>day</a:t>
            </a:r>
            <a:r>
              <a:rPr lang="tr-TR" sz="2800" b="1" dirty="0"/>
              <a:t>)?</a:t>
            </a:r>
            <a:br>
              <a:rPr lang="tr-TR" sz="2800" b="1" dirty="0"/>
            </a:br>
            <a:endParaRPr lang="tr-TR" sz="2800" b="1" dirty="0"/>
          </a:p>
        </p:txBody>
      </p:sp>
      <p:sp>
        <p:nvSpPr>
          <p:cNvPr id="13" name="TextBox 12">
            <a:extLst>
              <a:ext uri="{FF2B5EF4-FFF2-40B4-BE49-F238E27FC236}">
                <a16:creationId xmlns:a16="http://schemas.microsoft.com/office/drawing/2014/main" id="{482444CA-DB5C-7EBF-8FE2-19E454C573A9}"/>
              </a:ext>
            </a:extLst>
          </p:cNvPr>
          <p:cNvSpPr txBox="1"/>
          <p:nvPr/>
        </p:nvSpPr>
        <p:spPr>
          <a:xfrm>
            <a:off x="7259782" y="2029808"/>
            <a:ext cx="4368800" cy="3416320"/>
          </a:xfrm>
          <a:prstGeom prst="rect">
            <a:avLst/>
          </a:prstGeom>
          <a:noFill/>
        </p:spPr>
        <p:txBody>
          <a:bodyPr wrap="square">
            <a:spAutoFit/>
          </a:bodyPr>
          <a:lstStyle/>
          <a:p>
            <a:r>
              <a:rPr lang="en-US" dirty="0"/>
              <a:t>Regarding monthly analysis, July (Month 8) has the highest accident counts, however, in the summer, the total bike count of July has the lowest value during the summer season. On the weekly scale, the bike usage and bike included accident counts on the weekdays are way bigger than at the weekends. Lastly, at the hourly scale, we see the most bike active hours between 15-17 PM, on the other hand, the bike-included accidents drastically happened at 9 AM, 15 PM and 18 PM.</a:t>
            </a:r>
            <a:endParaRPr lang="tr-TR" dirty="0"/>
          </a:p>
        </p:txBody>
      </p:sp>
      <p:pic>
        <p:nvPicPr>
          <p:cNvPr id="15" name="Picture 14" descr="A picture containing diagram, text, line, plot&#10;&#10;Description automatically generated">
            <a:extLst>
              <a:ext uri="{FF2B5EF4-FFF2-40B4-BE49-F238E27FC236}">
                <a16:creationId xmlns:a16="http://schemas.microsoft.com/office/drawing/2014/main" id="{EBA66B38-F469-2759-00B7-D873FA2BB2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754" y="1561974"/>
            <a:ext cx="6169246" cy="5193557"/>
          </a:xfrm>
          <a:prstGeom prst="rect">
            <a:avLst/>
          </a:prstGeom>
        </p:spPr>
      </p:pic>
    </p:spTree>
    <p:extLst>
      <p:ext uri="{BB962C8B-B14F-4D97-AF65-F5344CB8AC3E}">
        <p14:creationId xmlns:p14="http://schemas.microsoft.com/office/powerpoint/2010/main" val="386296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61B5F-9BE7-61BB-5C7A-07610F8CAE4F}"/>
              </a:ext>
            </a:extLst>
          </p:cNvPr>
          <p:cNvSpPr>
            <a:spLocks noGrp="1"/>
          </p:cNvSpPr>
          <p:nvPr>
            <p:ph type="title"/>
          </p:nvPr>
        </p:nvSpPr>
        <p:spPr/>
        <p:txBody>
          <a:bodyPr>
            <a:noAutofit/>
          </a:bodyPr>
          <a:lstStyle/>
          <a:p>
            <a:r>
              <a:rPr lang="en-US" sz="2800" dirty="0"/>
              <a:t>Is there a meaningful relationship between bike-involved accidents and </a:t>
            </a:r>
            <a:r>
              <a:rPr lang="tr-TR" sz="2800" dirty="0" err="1"/>
              <a:t>average</a:t>
            </a:r>
            <a:r>
              <a:rPr lang="en-US" sz="2800" dirty="0"/>
              <a:t> bike counts on flow?</a:t>
            </a:r>
            <a:br>
              <a:rPr lang="tr-TR" sz="2800" dirty="0"/>
            </a:br>
            <a:endParaRPr lang="tr-TR" sz="2800" dirty="0"/>
          </a:p>
        </p:txBody>
      </p:sp>
      <p:pic>
        <p:nvPicPr>
          <p:cNvPr id="5" name="Picture 4" descr="A blue and orange rhombus shapes&#10;&#10;Description automatically generated with low confidence">
            <a:extLst>
              <a:ext uri="{FF2B5EF4-FFF2-40B4-BE49-F238E27FC236}">
                <a16:creationId xmlns:a16="http://schemas.microsoft.com/office/drawing/2014/main" id="{0895AF0E-C418-E964-493F-021E0C7130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7509" y="1601674"/>
            <a:ext cx="4070889" cy="3016508"/>
          </a:xfrm>
          <a:prstGeom prst="rect">
            <a:avLst/>
          </a:prstGeom>
        </p:spPr>
      </p:pic>
      <p:sp>
        <p:nvSpPr>
          <p:cNvPr id="9" name="TextBox 8">
            <a:extLst>
              <a:ext uri="{FF2B5EF4-FFF2-40B4-BE49-F238E27FC236}">
                <a16:creationId xmlns:a16="http://schemas.microsoft.com/office/drawing/2014/main" id="{7A620B87-A31F-A4E7-EDAD-AD5E7430747A}"/>
              </a:ext>
            </a:extLst>
          </p:cNvPr>
          <p:cNvSpPr txBox="1"/>
          <p:nvPr/>
        </p:nvSpPr>
        <p:spPr>
          <a:xfrm>
            <a:off x="498763" y="5116067"/>
            <a:ext cx="11416146" cy="1477328"/>
          </a:xfrm>
          <a:prstGeom prst="rect">
            <a:avLst/>
          </a:prstGeom>
          <a:noFill/>
        </p:spPr>
        <p:txBody>
          <a:bodyPr wrap="square">
            <a:spAutoFit/>
          </a:bodyPr>
          <a:lstStyle/>
          <a:p>
            <a:r>
              <a:rPr lang="en-US" dirty="0"/>
              <a:t>As we have seen on the violin plot, the data has been filtered by bike inclusion status and this parameter has been used for comparison parameters at the x-axis. Unexpectedly, both data (bike-included accidents and not included accidents) show almost the same median and even more or less the same distribution regarding to the bike count.</a:t>
            </a:r>
            <a:endParaRPr lang="tr-TR" dirty="0"/>
          </a:p>
          <a:p>
            <a:r>
              <a:rPr lang="en-US" dirty="0"/>
              <a:t>On the right, there is a little snippet from the correlation map of the merged dataset, again it shows that </a:t>
            </a:r>
            <a:r>
              <a:rPr lang="en-US" dirty="0" err="1"/>
              <a:t>IstRad</a:t>
            </a:r>
            <a:r>
              <a:rPr lang="en-US" dirty="0"/>
              <a:t> and </a:t>
            </a:r>
            <a:r>
              <a:rPr lang="en-US" dirty="0" err="1"/>
              <a:t>Fahrradbruecke</a:t>
            </a:r>
            <a:r>
              <a:rPr lang="en-US" dirty="0"/>
              <a:t> have no meaningful correlation. (Correlation matrix masked for the values over absolute .25) </a:t>
            </a:r>
          </a:p>
        </p:txBody>
      </p:sp>
      <p:pic>
        <p:nvPicPr>
          <p:cNvPr id="11" name="Picture 10">
            <a:extLst>
              <a:ext uri="{FF2B5EF4-FFF2-40B4-BE49-F238E27FC236}">
                <a16:creationId xmlns:a16="http://schemas.microsoft.com/office/drawing/2014/main" id="{32093451-5EE1-93B1-1AAC-D82FB726E820}"/>
              </a:ext>
            </a:extLst>
          </p:cNvPr>
          <p:cNvPicPr>
            <a:picLocks noChangeAspect="1"/>
          </p:cNvPicPr>
          <p:nvPr/>
        </p:nvPicPr>
        <p:blipFill>
          <a:blip r:embed="rId3"/>
          <a:stretch>
            <a:fillRect/>
          </a:stretch>
        </p:blipFill>
        <p:spPr>
          <a:xfrm>
            <a:off x="6665073" y="1389420"/>
            <a:ext cx="3365618" cy="3530030"/>
          </a:xfrm>
          <a:prstGeom prst="rect">
            <a:avLst/>
          </a:prstGeom>
        </p:spPr>
      </p:pic>
    </p:spTree>
    <p:extLst>
      <p:ext uri="{BB962C8B-B14F-4D97-AF65-F5344CB8AC3E}">
        <p14:creationId xmlns:p14="http://schemas.microsoft.com/office/powerpoint/2010/main" val="1683812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08460-F2D4-1399-84F5-32B3CAF0B8F5}"/>
              </a:ext>
            </a:extLst>
          </p:cNvPr>
          <p:cNvSpPr>
            <a:spLocks noGrp="1"/>
          </p:cNvSpPr>
          <p:nvPr>
            <p:ph type="title"/>
          </p:nvPr>
        </p:nvSpPr>
        <p:spPr/>
        <p:txBody>
          <a:bodyPr>
            <a:noAutofit/>
          </a:bodyPr>
          <a:lstStyle/>
          <a:p>
            <a:r>
              <a:rPr lang="tr-TR" sz="2800" b="1" dirty="0" err="1"/>
              <a:t>What</a:t>
            </a:r>
            <a:r>
              <a:rPr lang="tr-TR" sz="2800" b="1" dirty="0"/>
              <a:t> </a:t>
            </a:r>
            <a:r>
              <a:rPr lang="tr-TR" sz="2800" b="1" dirty="0" err="1"/>
              <a:t>really</a:t>
            </a:r>
            <a:r>
              <a:rPr lang="tr-TR" sz="2800" b="1" dirty="0"/>
              <a:t> </a:t>
            </a:r>
            <a:r>
              <a:rPr lang="tr-TR" sz="2800" b="1" dirty="0" err="1"/>
              <a:t>affects</a:t>
            </a:r>
            <a:r>
              <a:rPr lang="tr-TR" sz="2800" b="1" dirty="0"/>
              <a:t> </a:t>
            </a:r>
            <a:r>
              <a:rPr lang="tr-TR" sz="2800" b="1" dirty="0" err="1"/>
              <a:t>the</a:t>
            </a:r>
            <a:r>
              <a:rPr lang="tr-TR" sz="2800" b="1" dirty="0"/>
              <a:t> </a:t>
            </a:r>
            <a:r>
              <a:rPr lang="tr-TR" sz="2800" b="1" dirty="0" err="1"/>
              <a:t>bike</a:t>
            </a:r>
            <a:r>
              <a:rPr lang="tr-TR" sz="2800" b="1" dirty="0"/>
              <a:t> </a:t>
            </a:r>
            <a:r>
              <a:rPr lang="tr-TR" sz="2800" b="1" dirty="0" err="1"/>
              <a:t>counts</a:t>
            </a:r>
            <a:r>
              <a:rPr lang="tr-TR" sz="2800" b="1" dirty="0"/>
              <a:t> </a:t>
            </a:r>
            <a:r>
              <a:rPr lang="tr-TR" sz="2800" b="1" dirty="0" err="1"/>
              <a:t>and</a:t>
            </a:r>
            <a:r>
              <a:rPr lang="tr-TR" sz="2800" b="1" dirty="0"/>
              <a:t> </a:t>
            </a:r>
            <a:r>
              <a:rPr lang="tr-TR" sz="2800" b="1" dirty="0" err="1"/>
              <a:t>traffic</a:t>
            </a:r>
            <a:r>
              <a:rPr lang="tr-TR" sz="2800" b="1" dirty="0"/>
              <a:t> </a:t>
            </a:r>
            <a:r>
              <a:rPr lang="tr-TR" sz="2800" b="1" dirty="0" err="1"/>
              <a:t>accidents</a:t>
            </a:r>
            <a:r>
              <a:rPr lang="tr-TR" sz="2800" b="1" dirty="0"/>
              <a:t>?</a:t>
            </a:r>
            <a:br>
              <a:rPr lang="tr-TR" sz="2800" b="1" dirty="0"/>
            </a:br>
            <a:endParaRPr lang="tr-TR" sz="2800" b="1" dirty="0"/>
          </a:p>
        </p:txBody>
      </p:sp>
      <p:sp>
        <p:nvSpPr>
          <p:cNvPr id="6" name="Content Placeholder 2">
            <a:extLst>
              <a:ext uri="{FF2B5EF4-FFF2-40B4-BE49-F238E27FC236}">
                <a16:creationId xmlns:a16="http://schemas.microsoft.com/office/drawing/2014/main" id="{201D08FF-2F9B-316E-1920-8A95ECAA5D25}"/>
              </a:ext>
            </a:extLst>
          </p:cNvPr>
          <p:cNvSpPr>
            <a:spLocks noGrp="1"/>
          </p:cNvSpPr>
          <p:nvPr>
            <p:ph idx="1"/>
          </p:nvPr>
        </p:nvSpPr>
        <p:spPr>
          <a:xfrm>
            <a:off x="838200" y="1414030"/>
            <a:ext cx="10515600" cy="2014970"/>
          </a:xfrm>
        </p:spPr>
        <p:txBody>
          <a:bodyPr>
            <a:normAutofit/>
          </a:bodyPr>
          <a:lstStyle/>
          <a:p>
            <a:pPr marL="0" indent="0">
              <a:buNone/>
            </a:pPr>
            <a:r>
              <a:rPr lang="tr-TR" sz="2400" dirty="0" err="1"/>
              <a:t>According</a:t>
            </a:r>
            <a:r>
              <a:rPr lang="tr-TR" sz="2400" dirty="0"/>
              <a:t> </a:t>
            </a:r>
            <a:r>
              <a:rPr lang="tr-TR" sz="2400" dirty="0" err="1"/>
              <a:t>to</a:t>
            </a:r>
            <a:r>
              <a:rPr lang="tr-TR" sz="2400" dirty="0"/>
              <a:t> </a:t>
            </a:r>
            <a:r>
              <a:rPr lang="tr-TR" sz="2400" dirty="0" err="1"/>
              <a:t>this</a:t>
            </a:r>
            <a:r>
              <a:rPr lang="tr-TR" sz="2400" dirty="0"/>
              <a:t> </a:t>
            </a:r>
            <a:r>
              <a:rPr lang="tr-TR" sz="2400" dirty="0" err="1"/>
              <a:t>question</a:t>
            </a:r>
            <a:r>
              <a:rPr lang="tr-TR" sz="2400" dirty="0"/>
              <a:t>, </a:t>
            </a:r>
            <a:r>
              <a:rPr lang="tr-TR" sz="2400" dirty="0" err="1"/>
              <a:t>the</a:t>
            </a:r>
            <a:r>
              <a:rPr lang="tr-TR" sz="2400" dirty="0"/>
              <a:t> </a:t>
            </a:r>
            <a:r>
              <a:rPr lang="tr-TR" sz="2400" dirty="0" err="1"/>
              <a:t>following</a:t>
            </a:r>
            <a:r>
              <a:rPr lang="tr-TR" sz="2400" dirty="0"/>
              <a:t> </a:t>
            </a:r>
            <a:r>
              <a:rPr lang="tr-TR" sz="2400" dirty="0" err="1"/>
              <a:t>topics</a:t>
            </a:r>
            <a:r>
              <a:rPr lang="tr-TR" sz="2400" dirty="0"/>
              <a:t> </a:t>
            </a:r>
            <a:r>
              <a:rPr lang="tr-TR" sz="2400" dirty="0" err="1"/>
              <a:t>will</a:t>
            </a:r>
            <a:r>
              <a:rPr lang="tr-TR" sz="2400" dirty="0"/>
              <a:t> be </a:t>
            </a:r>
            <a:r>
              <a:rPr lang="tr-TR" sz="2400" dirty="0" err="1"/>
              <a:t>examined</a:t>
            </a:r>
            <a:r>
              <a:rPr lang="tr-TR" sz="2400" dirty="0"/>
              <a:t>:</a:t>
            </a:r>
          </a:p>
          <a:p>
            <a:r>
              <a:rPr lang="tr-TR" sz="2400" dirty="0" err="1"/>
              <a:t>The</a:t>
            </a:r>
            <a:r>
              <a:rPr lang="tr-TR" sz="2400" dirty="0"/>
              <a:t> </a:t>
            </a:r>
            <a:r>
              <a:rPr lang="tr-TR" sz="2400" dirty="0" err="1"/>
              <a:t>weather</a:t>
            </a:r>
            <a:r>
              <a:rPr lang="tr-TR" sz="2400" dirty="0"/>
              <a:t> </a:t>
            </a:r>
            <a:r>
              <a:rPr lang="tr-TR" sz="2400" dirty="0" err="1"/>
              <a:t>type</a:t>
            </a:r>
            <a:r>
              <a:rPr lang="tr-TR" sz="2400" dirty="0"/>
              <a:t> on </a:t>
            </a:r>
            <a:r>
              <a:rPr lang="tr-TR" sz="2400" dirty="0" err="1"/>
              <a:t>the</a:t>
            </a:r>
            <a:r>
              <a:rPr lang="tr-TR" sz="2400" dirty="0"/>
              <a:t> </a:t>
            </a:r>
            <a:r>
              <a:rPr lang="tr-TR" sz="2400" dirty="0" err="1"/>
              <a:t>bike</a:t>
            </a:r>
            <a:r>
              <a:rPr lang="tr-TR" sz="2400" dirty="0"/>
              <a:t> </a:t>
            </a:r>
            <a:r>
              <a:rPr lang="tr-TR" sz="2400" dirty="0" err="1"/>
              <a:t>count</a:t>
            </a:r>
            <a:endParaRPr lang="tr-TR" sz="2400" dirty="0"/>
          </a:p>
          <a:p>
            <a:r>
              <a:rPr lang="tr-TR" sz="2400" dirty="0" err="1"/>
              <a:t>The</a:t>
            </a:r>
            <a:r>
              <a:rPr lang="tr-TR" sz="2400" dirty="0"/>
              <a:t> </a:t>
            </a:r>
            <a:r>
              <a:rPr lang="tr-TR" sz="2400" dirty="0" err="1"/>
              <a:t>feeling</a:t>
            </a:r>
            <a:r>
              <a:rPr lang="tr-TR" sz="2400" dirty="0"/>
              <a:t> </a:t>
            </a:r>
            <a:r>
              <a:rPr lang="tr-TR" sz="2400" dirty="0" err="1"/>
              <a:t>temperature</a:t>
            </a:r>
            <a:r>
              <a:rPr lang="tr-TR" sz="2400" dirty="0"/>
              <a:t> on </a:t>
            </a:r>
            <a:r>
              <a:rPr lang="tr-TR" sz="2400" dirty="0" err="1"/>
              <a:t>the</a:t>
            </a:r>
            <a:r>
              <a:rPr lang="tr-TR" sz="2400" dirty="0"/>
              <a:t> </a:t>
            </a:r>
            <a:r>
              <a:rPr lang="tr-TR" sz="2400" dirty="0" err="1"/>
              <a:t>bike</a:t>
            </a:r>
            <a:r>
              <a:rPr lang="tr-TR" sz="2400" dirty="0"/>
              <a:t> </a:t>
            </a:r>
            <a:r>
              <a:rPr lang="tr-TR" sz="2400" dirty="0" err="1"/>
              <a:t>count</a:t>
            </a:r>
            <a:endParaRPr lang="tr-TR" sz="2400" dirty="0"/>
          </a:p>
          <a:p>
            <a:r>
              <a:rPr lang="tr-TR" sz="2400" dirty="0" err="1"/>
              <a:t>The</a:t>
            </a:r>
            <a:r>
              <a:rPr lang="tr-TR" sz="2400" dirty="0"/>
              <a:t> </a:t>
            </a:r>
            <a:r>
              <a:rPr lang="tr-TR" sz="2400" dirty="0" err="1"/>
              <a:t>categorical</a:t>
            </a:r>
            <a:r>
              <a:rPr lang="tr-TR" sz="2400" dirty="0"/>
              <a:t> </a:t>
            </a:r>
            <a:r>
              <a:rPr lang="tr-TR" sz="2400" dirty="0" err="1"/>
              <a:t>values</a:t>
            </a:r>
            <a:r>
              <a:rPr lang="tr-TR" sz="2400" dirty="0"/>
              <a:t> on </a:t>
            </a:r>
            <a:r>
              <a:rPr lang="tr-TR" sz="2400" dirty="0" err="1"/>
              <a:t>the</a:t>
            </a:r>
            <a:r>
              <a:rPr lang="tr-TR" sz="2400" dirty="0"/>
              <a:t> </a:t>
            </a:r>
            <a:r>
              <a:rPr lang="tr-TR" sz="2400" dirty="0" err="1"/>
              <a:t>traffic</a:t>
            </a:r>
            <a:r>
              <a:rPr lang="tr-TR" sz="2400" dirty="0"/>
              <a:t> </a:t>
            </a:r>
            <a:r>
              <a:rPr lang="tr-TR" sz="2400" dirty="0" err="1"/>
              <a:t>accidents</a:t>
            </a:r>
            <a:endParaRPr lang="tr-TR" sz="2400" dirty="0"/>
          </a:p>
        </p:txBody>
      </p:sp>
    </p:spTree>
    <p:extLst>
      <p:ext uri="{BB962C8B-B14F-4D97-AF65-F5344CB8AC3E}">
        <p14:creationId xmlns:p14="http://schemas.microsoft.com/office/powerpoint/2010/main" val="306840968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 2013 - 2022</Template>
  <TotalTime>344</TotalTime>
  <Words>1378</Words>
  <Application>Microsoft Office PowerPoint</Application>
  <PresentationFormat>Widescreen</PresentationFormat>
  <Paragraphs>88</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Consolas</vt:lpstr>
      <vt:lpstr>Segoe WPC</vt:lpstr>
      <vt:lpstr>Office Theme</vt:lpstr>
      <vt:lpstr>Data Analysis on the Total Bike Flow on the Konstanz Bicycle Bridge and Bike-Involved Accidents</vt:lpstr>
      <vt:lpstr>The City of Konstanz and Bicycle Bridge</vt:lpstr>
      <vt:lpstr>Bicycle Bridge</vt:lpstr>
      <vt:lpstr>Overview on the Bicycle Bridge Dataset</vt:lpstr>
      <vt:lpstr>Overview on the Traffic Accidents Dataset</vt:lpstr>
      <vt:lpstr>PowerPoint Presentation</vt:lpstr>
      <vt:lpstr>How bike counts and traffic accident have changed subject to the date parameters (month, day of the week and hour of the day)? </vt:lpstr>
      <vt:lpstr>Is there a meaningful relationship between bike-involved accidents and average bike counts on flow? </vt:lpstr>
      <vt:lpstr>What really affects the bike counts and traffic accidents? </vt:lpstr>
      <vt:lpstr>The weather type on the bike count</vt:lpstr>
      <vt:lpstr>The weather type on the bike count cnt.</vt:lpstr>
      <vt:lpstr>The feeling temperature on the bike counts </vt:lpstr>
      <vt:lpstr>The categorical values on the traffic accidents</vt:lpstr>
      <vt:lpstr>What would be the best prediction tool to predict bike counts and bike involved-traffic accidents? </vt:lpstr>
      <vt:lpstr>Regressor Comparison </vt:lpstr>
      <vt:lpstr>What would be the best prediction tool to predict bike counts and bike involved-traffic accidents? Cnt.</vt:lpstr>
      <vt:lpstr>Scenario Comparison</vt:lpstr>
      <vt:lpstr>Visualization of the XGBoost Decision Tree</vt:lpstr>
      <vt:lpstr>What is the general distribution of traffic accidents over the city?</vt:lpstr>
      <vt:lpstr>Where are the tricky spots for the bike user?</vt:lpstr>
      <vt:lpstr>Where are the tricky spots for the bike user?</vt:lpstr>
      <vt:lpstr>Highways</vt:lpstr>
      <vt:lpstr>Where are the tricky spots for the bike user?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on the Total Bike Flow on the Konstanz Bicycle Bridge and Bike-Involved Accidents</dc:title>
  <dc:creator>Osman YİĞİT</dc:creator>
  <cp:lastModifiedBy>Osman YİĞİT</cp:lastModifiedBy>
  <cp:revision>62</cp:revision>
  <dcterms:created xsi:type="dcterms:W3CDTF">2023-06-28T07:58:18Z</dcterms:created>
  <dcterms:modified xsi:type="dcterms:W3CDTF">2023-06-28T13:44:15Z</dcterms:modified>
</cp:coreProperties>
</file>

<file path=docProps/thumbnail.jpeg>
</file>